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8" r:id="rId5"/>
    <p:sldId id="259" r:id="rId6"/>
    <p:sldId id="260" r:id="rId7"/>
    <p:sldId id="261" r:id="rId8"/>
    <p:sldId id="262" r:id="rId9"/>
    <p:sldId id="263" r:id="rId10"/>
    <p:sldId id="272" r:id="rId11"/>
    <p:sldId id="273" r:id="rId12"/>
    <p:sldId id="274" r:id="rId13"/>
    <p:sldId id="270" r:id="rId14"/>
    <p:sldId id="271" r:id="rId15"/>
    <p:sldId id="264" r:id="rId16"/>
    <p:sldId id="265" r:id="rId17"/>
    <p:sldId id="266" r:id="rId18"/>
    <p:sldId id="267" r:id="rId19"/>
    <p:sldId id="268" r:id="rId20"/>
    <p:sldId id="269"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3" d="100"/>
          <a:sy n="73" d="100"/>
        </p:scale>
        <p:origin x="4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46382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3337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158614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29342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9508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4493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B2C8D-52A9-4D3B-BDEF-6935DB5348C8}" type="datetimeFigureOut">
              <a:rPr lang="en-US" smtClean="0"/>
              <a:t>19-Mar-21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616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B2C8D-52A9-4D3B-BDEF-6935DB5348C8}" type="datetimeFigureOut">
              <a:rPr lang="en-US" smtClean="0"/>
              <a:t>19-Mar-21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59567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B2C8D-52A9-4D3B-BDEF-6935DB5348C8}" type="datetimeFigureOut">
              <a:rPr lang="en-US" smtClean="0"/>
              <a:t>19-Mar-21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5736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18376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9984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B2C8D-52A9-4D3B-BDEF-6935DB5348C8}" type="datetimeFigureOut">
              <a:rPr lang="en-US" smtClean="0"/>
              <a:t>19-Mar-21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D0BB3-8FCD-41D0-B974-BB57E5551707}" type="slidenum">
              <a:rPr lang="en-US" smtClean="0"/>
              <a:t>‹#›</a:t>
            </a:fld>
            <a:endParaRPr lang="en-US"/>
          </a:p>
        </p:txBody>
      </p:sp>
    </p:spTree>
    <p:extLst>
      <p:ext uri="{BB962C8B-B14F-4D97-AF65-F5344CB8AC3E}">
        <p14:creationId xmlns:p14="http://schemas.microsoft.com/office/powerpoint/2010/main" val="1377630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03" y="2202262"/>
            <a:ext cx="2188505" cy="2188505"/>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798698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963" y="2104714"/>
            <a:ext cx="2583272" cy="2354119"/>
          </a:xfrm>
          <a:prstGeom prst="rect">
            <a:avLst/>
          </a:prstGeom>
        </p:spPr>
      </p:pic>
      <p:pic>
        <p:nvPicPr>
          <p:cNvPr id="3" name="Picture 2"/>
          <p:cNvPicPr>
            <a:picLocks noChangeAspect="1"/>
          </p:cNvPicPr>
          <p:nvPr/>
        </p:nvPicPr>
        <p:blipFill>
          <a:blip r:embed="rId3"/>
          <a:stretch>
            <a:fillRect/>
          </a:stretch>
        </p:blipFill>
        <p:spPr>
          <a:xfrm>
            <a:off x="1912603" y="2104714"/>
            <a:ext cx="5299360" cy="2354119"/>
          </a:xfrm>
          <a:prstGeom prst="rect">
            <a:avLst/>
          </a:prstGeom>
        </p:spPr>
      </p:pic>
      <p:sp>
        <p:nvSpPr>
          <p:cNvPr id="4" name="Rectangle 3"/>
          <p:cNvSpPr/>
          <p:nvPr/>
        </p:nvSpPr>
        <p:spPr>
          <a:xfrm>
            <a:off x="1250520" y="1109632"/>
            <a:ext cx="10092583" cy="369332"/>
          </a:xfrm>
          <a:prstGeom prst="rect">
            <a:avLst/>
          </a:prstGeom>
        </p:spPr>
        <p:txBody>
          <a:bodyPr wrap="square">
            <a:spAutoFit/>
          </a:bodyPr>
          <a:lstStyle/>
          <a:p>
            <a:pPr algn="just"/>
            <a:r>
              <a:rPr lang="en-US" dirty="0">
                <a:solidFill>
                  <a:schemeClr val="accent4">
                    <a:lumMod val="75000"/>
                  </a:schemeClr>
                </a:solidFill>
                <a:latin typeface="arial" panose="020B0604020202020204" pitchFamily="34" charset="0"/>
              </a:rPr>
              <a:t>PHPMailer</a:t>
            </a:r>
            <a:r>
              <a:rPr lang="en-US" dirty="0">
                <a:solidFill>
                  <a:srgbClr val="4D5156"/>
                </a:solidFill>
                <a:latin typeface="arial" panose="020B0604020202020204" pitchFamily="34" charset="0"/>
              </a:rPr>
              <a:t> is a code library to send emails safely and easily via PHP code from a web server. </a:t>
            </a:r>
            <a:endParaRPr lang="en-US" dirty="0"/>
          </a:p>
        </p:txBody>
      </p:sp>
      <p:pic>
        <p:nvPicPr>
          <p:cNvPr id="5" name="Picture 4"/>
          <p:cNvPicPr>
            <a:picLocks noChangeAspect="1"/>
          </p:cNvPicPr>
          <p:nvPr/>
        </p:nvPicPr>
        <p:blipFill>
          <a:blip r:embed="rId4"/>
          <a:stretch>
            <a:fillRect/>
          </a:stretch>
        </p:blipFill>
        <p:spPr>
          <a:xfrm>
            <a:off x="5151687" y="1440821"/>
            <a:ext cx="1819529" cy="590632"/>
          </a:xfrm>
          <a:prstGeom prst="rect">
            <a:avLst/>
          </a:prstGeom>
        </p:spPr>
      </p:pic>
      <p:sp>
        <p:nvSpPr>
          <p:cNvPr id="6" name="Rectangle 5"/>
          <p:cNvSpPr/>
          <p:nvPr/>
        </p:nvSpPr>
        <p:spPr>
          <a:xfrm>
            <a:off x="4156657" y="5686930"/>
            <a:ext cx="4653931" cy="369332"/>
          </a:xfrm>
          <a:prstGeom prst="rect">
            <a:avLst/>
          </a:prstGeom>
        </p:spPr>
        <p:txBody>
          <a:bodyPr wrap="square">
            <a:spAutoFit/>
          </a:bodyPr>
          <a:lstStyle/>
          <a:p>
            <a:pPr marL="285750" indent="-285750">
              <a:buFont typeface="Arial" panose="020B0604020202020204" pitchFamily="34" charset="0"/>
              <a:buChar char="•"/>
            </a:pPr>
            <a:r>
              <a:rPr lang="en-US" dirty="0" err="1" smtClean="0">
                <a:latin typeface="-apple-system"/>
              </a:rPr>
              <a:t>Namespaced</a:t>
            </a:r>
            <a:r>
              <a:rPr lang="en-US" dirty="0" smtClean="0">
                <a:latin typeface="-apple-system"/>
              </a:rPr>
              <a:t> </a:t>
            </a:r>
            <a:r>
              <a:rPr lang="en-US" dirty="0">
                <a:latin typeface="-apple-system"/>
              </a:rPr>
              <a:t>to prevent name clashes</a:t>
            </a:r>
            <a:endParaRPr lang="en-US" b="0" i="0" dirty="0">
              <a:effectLst/>
              <a:latin typeface="-apple-system"/>
            </a:endParaRPr>
          </a:p>
        </p:txBody>
      </p:sp>
      <p:sp>
        <p:nvSpPr>
          <p:cNvPr id="8" name="Rectangle 7"/>
          <p:cNvSpPr/>
          <p:nvPr/>
        </p:nvSpPr>
        <p:spPr>
          <a:xfrm>
            <a:off x="734961" y="4605356"/>
            <a:ext cx="6096000" cy="872034"/>
          </a:xfrm>
          <a:prstGeom prst="rect">
            <a:avLst/>
          </a:prstGeom>
        </p:spPr>
        <p:txBody>
          <a:bodyPr>
            <a:spAutoFit/>
          </a:bodyPr>
          <a:lstStyle/>
          <a:p>
            <a:pPr marL="285750" indent="-285750">
              <a:lnSpc>
                <a:spcPct val="150000"/>
              </a:lnSpc>
              <a:buFont typeface="Arial" panose="020B0604020202020204" pitchFamily="34" charset="0"/>
              <a:buChar char="•"/>
            </a:pPr>
            <a:r>
              <a:rPr lang="en-US" dirty="0" smtClean="0">
                <a:latin typeface="-apple-system"/>
              </a:rPr>
              <a:t>Validates email addresses automatically</a:t>
            </a:r>
          </a:p>
          <a:p>
            <a:pPr marL="285750" indent="-285750">
              <a:lnSpc>
                <a:spcPct val="150000"/>
              </a:lnSpc>
              <a:buFont typeface="Arial" panose="020B0604020202020204" pitchFamily="34" charset="0"/>
              <a:buChar char="•"/>
            </a:pPr>
            <a:r>
              <a:rPr lang="en-US" dirty="0" smtClean="0">
                <a:latin typeface="-apple-system"/>
              </a:rPr>
              <a:t>Protects against header injection attacks</a:t>
            </a:r>
            <a:endParaRPr lang="en-US" dirty="0">
              <a:latin typeface="-apple-system"/>
            </a:endParaRPr>
          </a:p>
        </p:txBody>
      </p:sp>
      <p:sp>
        <p:nvSpPr>
          <p:cNvPr id="9" name="Rectangle 8"/>
          <p:cNvSpPr/>
          <p:nvPr/>
        </p:nvSpPr>
        <p:spPr>
          <a:xfrm>
            <a:off x="6830961" y="4605355"/>
            <a:ext cx="44078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pple-system"/>
              </a:rPr>
              <a:t>Error messages in over 50 </a:t>
            </a:r>
            <a:r>
              <a:rPr lang="en-US" dirty="0" smtClean="0">
                <a:latin typeface="-apple-system"/>
              </a:rPr>
              <a:t>languages</a:t>
            </a:r>
          </a:p>
          <a:p>
            <a:pPr marL="285750" indent="-285750">
              <a:lnSpc>
                <a:spcPct val="150000"/>
              </a:lnSpc>
              <a:buFont typeface="Arial" panose="020B0604020202020204" pitchFamily="34" charset="0"/>
              <a:buChar char="•"/>
            </a:pPr>
            <a:r>
              <a:rPr lang="en-US" dirty="0" smtClean="0">
                <a:latin typeface="-apple-system"/>
              </a:rPr>
              <a:t>Compatible </a:t>
            </a:r>
            <a:r>
              <a:rPr lang="en-US" dirty="0">
                <a:latin typeface="-apple-system"/>
              </a:rPr>
              <a:t>with PHP 5.5 and </a:t>
            </a:r>
            <a:r>
              <a:rPr lang="en-US" dirty="0" smtClean="0">
                <a:latin typeface="-apple-system"/>
              </a:rPr>
              <a:t>later</a:t>
            </a:r>
            <a:endParaRPr lang="en-US" dirty="0">
              <a:latin typeface="-apple-system"/>
            </a:endParaRPr>
          </a:p>
        </p:txBody>
      </p:sp>
      <p:sp>
        <p:nvSpPr>
          <p:cNvPr id="10" name="Rectangle 9"/>
          <p:cNvSpPr/>
          <p:nvPr/>
        </p:nvSpPr>
        <p:spPr>
          <a:xfrm>
            <a:off x="5248197" y="241672"/>
            <a:ext cx="1907895" cy="630942"/>
          </a:xfrm>
          <a:prstGeom prst="rect">
            <a:avLst/>
          </a:prstGeom>
        </p:spPr>
        <p:txBody>
          <a:bodyPr wrap="none">
            <a:spAutoFit/>
          </a:bodyPr>
          <a:lstStyle/>
          <a:p>
            <a:r>
              <a:rPr lang="en-US" sz="3500" spc="600" dirty="0" smtClean="0">
                <a:latin typeface="Bahnschrift SemiBold" panose="020B0502040204020203" pitchFamily="34" charset="0"/>
                <a:cs typeface="Times New Roman" panose="02020603050405020304" pitchFamily="18" charset="0"/>
              </a:rPr>
              <a:t>Mailer</a:t>
            </a:r>
            <a:endParaRPr lang="en-US" sz="3500" dirty="0"/>
          </a:p>
        </p:txBody>
      </p:sp>
      <p:sp>
        <p:nvSpPr>
          <p:cNvPr id="12" name="Rectangle 11"/>
          <p:cNvSpPr/>
          <p:nvPr/>
        </p:nvSpPr>
        <p:spPr>
          <a:xfrm>
            <a:off x="4156657" y="6097300"/>
            <a:ext cx="3961953" cy="369332"/>
          </a:xfrm>
          <a:prstGeom prst="rect">
            <a:avLst/>
          </a:prstGeom>
        </p:spPr>
        <p:txBody>
          <a:bodyPr wrap="square">
            <a:spAutoFit/>
          </a:bodyPr>
          <a:lstStyle/>
          <a:p>
            <a:pPr marL="285750" indent="-285750">
              <a:buFont typeface="Arial" panose="020B0604020202020204" pitchFamily="34" charset="0"/>
              <a:buChar char="•"/>
            </a:pPr>
            <a:r>
              <a:rPr lang="en-US" dirty="0">
                <a:latin typeface="-apple-system"/>
              </a:rPr>
              <a:t>Integrated SMTP </a:t>
            </a:r>
            <a:r>
              <a:rPr lang="en-US" dirty="0" smtClean="0">
                <a:latin typeface="-apple-system"/>
              </a:rPr>
              <a:t>support</a:t>
            </a:r>
            <a:endParaRPr lang="en-US" b="0" i="0" dirty="0">
              <a:effectLst/>
              <a:latin typeface="-apple-system"/>
            </a:endParaRPr>
          </a:p>
        </p:txBody>
      </p:sp>
    </p:spTree>
    <p:extLst>
      <p:ext uri="{BB962C8B-B14F-4D97-AF65-F5344CB8AC3E}">
        <p14:creationId xmlns:p14="http://schemas.microsoft.com/office/powerpoint/2010/main" val="2637712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661" y="403397"/>
            <a:ext cx="4667250" cy="1009650"/>
          </a:xfrm>
          <a:prstGeom prst="rect">
            <a:avLst/>
          </a:prstGeom>
        </p:spPr>
      </p:pic>
      <p:sp>
        <p:nvSpPr>
          <p:cNvPr id="3" name="Rectangle 2"/>
          <p:cNvSpPr/>
          <p:nvPr/>
        </p:nvSpPr>
        <p:spPr>
          <a:xfrm>
            <a:off x="2499421" y="4377077"/>
            <a:ext cx="2247731"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contact.php</a:t>
            </a:r>
            <a:endParaRPr lang="en-US" dirty="0"/>
          </a:p>
        </p:txBody>
      </p:sp>
      <p:sp>
        <p:nvSpPr>
          <p:cNvPr id="5" name="Rectangle 4"/>
          <p:cNvSpPr/>
          <p:nvPr/>
        </p:nvSpPr>
        <p:spPr>
          <a:xfrm>
            <a:off x="1212883" y="2658995"/>
            <a:ext cx="5166799" cy="369332"/>
          </a:xfrm>
          <a:prstGeom prst="rect">
            <a:avLst/>
          </a:prstGeom>
        </p:spPr>
        <p:txBody>
          <a:bodyPr wrap="none">
            <a:spAutoFit/>
          </a:bodyPr>
          <a:lstStyle/>
          <a:p>
            <a:r>
              <a:rPr lang="en-US" spc="600" dirty="0" err="1">
                <a:latin typeface="Bahnschrift SemiBold" panose="020B0502040204020203" pitchFamily="34" charset="0"/>
                <a:cs typeface="Times New Roman" panose="02020603050405020304" pitchFamily="18" charset="0"/>
              </a:rPr>
              <a:t>request_reset_password.php</a:t>
            </a:r>
            <a:endParaRPr lang="en-US" dirty="0"/>
          </a:p>
        </p:txBody>
      </p:sp>
      <p:sp>
        <p:nvSpPr>
          <p:cNvPr id="6" name="Rectangle 5"/>
          <p:cNvSpPr/>
          <p:nvPr/>
        </p:nvSpPr>
        <p:spPr>
          <a:xfrm>
            <a:off x="1496615" y="3518036"/>
            <a:ext cx="4599336"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student_Registration.php</a:t>
            </a:r>
            <a:endParaRPr lang="en-US" dirty="0"/>
          </a:p>
        </p:txBody>
      </p:sp>
      <p:cxnSp>
        <p:nvCxnSpPr>
          <p:cNvPr id="27" name="Elbow Connector 26"/>
          <p:cNvCxnSpPr>
            <a:stCxn id="3" idx="3"/>
            <a:endCxn id="36" idx="2"/>
          </p:cNvCxnSpPr>
          <p:nvPr/>
        </p:nvCxnSpPr>
        <p:spPr>
          <a:xfrm flipV="1">
            <a:off x="4747152" y="4290409"/>
            <a:ext cx="5080470" cy="271334"/>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36" idx="0"/>
          </p:cNvCxnSpPr>
          <p:nvPr/>
        </p:nvCxnSpPr>
        <p:spPr>
          <a:xfrm>
            <a:off x="6379682" y="2897522"/>
            <a:ext cx="3447940" cy="21747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p:cNvCxnSpPr>
          <p:nvPr/>
        </p:nvCxnSpPr>
        <p:spPr>
          <a:xfrm>
            <a:off x="6095951" y="3702702"/>
            <a:ext cx="2965434"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9059293" y="3114995"/>
            <a:ext cx="1536657" cy="1175414"/>
          </a:xfrm>
          <a:prstGeom prst="rect">
            <a:avLst/>
          </a:prstGeom>
        </p:spPr>
      </p:pic>
    </p:spTree>
    <p:extLst>
      <p:ext uri="{BB962C8B-B14F-4D97-AF65-F5344CB8AC3E}">
        <p14:creationId xmlns:p14="http://schemas.microsoft.com/office/powerpoint/2010/main" val="4087995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1910238" y="134169"/>
            <a:ext cx="8332730"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Did you forget your password again??</a:t>
            </a:r>
            <a:endParaRPr lang="en-US" sz="2500" dirty="0"/>
          </a:p>
        </p:txBody>
      </p:sp>
      <p:pic>
        <p:nvPicPr>
          <p:cNvPr id="3" name="Picture 2"/>
          <p:cNvPicPr>
            <a:picLocks noChangeAspect="1"/>
          </p:cNvPicPr>
          <p:nvPr/>
        </p:nvPicPr>
        <p:blipFill>
          <a:blip r:embed="rId2"/>
          <a:stretch>
            <a:fillRect/>
          </a:stretch>
        </p:blipFill>
        <p:spPr>
          <a:xfrm>
            <a:off x="203931" y="2634195"/>
            <a:ext cx="3236469" cy="1489069"/>
          </a:xfrm>
          <a:prstGeom prst="rect">
            <a:avLst/>
          </a:prstGeom>
        </p:spPr>
      </p:pic>
      <p:pic>
        <p:nvPicPr>
          <p:cNvPr id="4" name="Picture 3"/>
          <p:cNvPicPr>
            <a:picLocks noChangeAspect="1"/>
          </p:cNvPicPr>
          <p:nvPr/>
        </p:nvPicPr>
        <p:blipFill>
          <a:blip r:embed="rId3"/>
          <a:stretch>
            <a:fillRect/>
          </a:stretch>
        </p:blipFill>
        <p:spPr>
          <a:xfrm>
            <a:off x="3785868" y="2652284"/>
            <a:ext cx="1536657" cy="1175414"/>
          </a:xfrm>
          <a:prstGeom prst="rect">
            <a:avLst/>
          </a:prstGeom>
        </p:spPr>
      </p:pic>
      <p:pic>
        <p:nvPicPr>
          <p:cNvPr id="7" name="Picture 6"/>
          <p:cNvPicPr>
            <a:picLocks noChangeAspect="1"/>
          </p:cNvPicPr>
          <p:nvPr/>
        </p:nvPicPr>
        <p:blipFill>
          <a:blip r:embed="rId4"/>
          <a:stretch>
            <a:fillRect/>
          </a:stretch>
        </p:blipFill>
        <p:spPr>
          <a:xfrm>
            <a:off x="5597012" y="2646050"/>
            <a:ext cx="3041583" cy="1187882"/>
          </a:xfrm>
          <a:prstGeom prst="rect">
            <a:avLst/>
          </a:prstGeom>
        </p:spPr>
      </p:pic>
      <p:sp>
        <p:nvSpPr>
          <p:cNvPr id="16" name="U-Turn Arrow 15"/>
          <p:cNvSpPr/>
          <p:nvPr/>
        </p:nvSpPr>
        <p:spPr>
          <a:xfrm>
            <a:off x="2573593" y="2138516"/>
            <a:ext cx="1477298"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5"/>
          <a:stretch>
            <a:fillRect/>
          </a:stretch>
        </p:blipFill>
        <p:spPr>
          <a:xfrm>
            <a:off x="8913082" y="2634195"/>
            <a:ext cx="2998985" cy="2553638"/>
          </a:xfrm>
          <a:prstGeom prst="rect">
            <a:avLst/>
          </a:prstGeom>
        </p:spPr>
      </p:pic>
      <p:sp>
        <p:nvSpPr>
          <p:cNvPr id="24" name="U-Turn Arrow 23"/>
          <p:cNvSpPr/>
          <p:nvPr/>
        </p:nvSpPr>
        <p:spPr>
          <a:xfrm>
            <a:off x="4835013" y="2138516"/>
            <a:ext cx="1747684"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p:cNvSpPr/>
          <p:nvPr/>
        </p:nvSpPr>
        <p:spPr>
          <a:xfrm>
            <a:off x="7366819" y="2138516"/>
            <a:ext cx="2578510" cy="24191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Up Arrow 28"/>
          <p:cNvSpPr/>
          <p:nvPr/>
        </p:nvSpPr>
        <p:spPr>
          <a:xfrm>
            <a:off x="3501438" y="5453455"/>
            <a:ext cx="7014161" cy="641555"/>
          </a:xfrm>
          <a:prstGeom prst="leftUpArrow">
            <a:avLst>
              <a:gd name="adj1" fmla="val 8908"/>
              <a:gd name="adj2" fmla="val 25000"/>
              <a:gd name="adj3" fmla="val 2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203930" y="4997087"/>
            <a:ext cx="3236469" cy="1429561"/>
          </a:xfrm>
          <a:prstGeom prst="rect">
            <a:avLst/>
          </a:prstGeom>
        </p:spPr>
      </p:pic>
    </p:spTree>
    <p:extLst>
      <p:ext uri="{BB962C8B-B14F-4D97-AF65-F5344CB8AC3E}">
        <p14:creationId xmlns:p14="http://schemas.microsoft.com/office/powerpoint/2010/main" val="3072429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346" y="1326925"/>
            <a:ext cx="4696480" cy="1428949"/>
          </a:xfrm>
          <a:prstGeom prst="rect">
            <a:avLst/>
          </a:prstGeom>
        </p:spPr>
      </p:pic>
      <p:sp>
        <p:nvSpPr>
          <p:cNvPr id="4" name="Rectangle 3"/>
          <p:cNvSpPr/>
          <p:nvPr/>
        </p:nvSpPr>
        <p:spPr>
          <a:xfrm>
            <a:off x="4378646" y="427392"/>
            <a:ext cx="3105337"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Effective Search</a:t>
            </a:r>
            <a:endParaRPr lang="en-US" dirty="0"/>
          </a:p>
        </p:txBody>
      </p:sp>
      <p:pic>
        <p:nvPicPr>
          <p:cNvPr id="6" name="Picture 5"/>
          <p:cNvPicPr>
            <a:picLocks noChangeAspect="1"/>
          </p:cNvPicPr>
          <p:nvPr/>
        </p:nvPicPr>
        <p:blipFill>
          <a:blip r:embed="rId3"/>
          <a:stretch>
            <a:fillRect/>
          </a:stretch>
        </p:blipFill>
        <p:spPr>
          <a:xfrm>
            <a:off x="5931314" y="1326924"/>
            <a:ext cx="5646965" cy="1428949"/>
          </a:xfrm>
          <a:prstGeom prst="rect">
            <a:avLst/>
          </a:prstGeom>
        </p:spPr>
      </p:pic>
      <p:sp>
        <p:nvSpPr>
          <p:cNvPr id="9" name="Rectangle 8"/>
          <p:cNvSpPr/>
          <p:nvPr/>
        </p:nvSpPr>
        <p:spPr>
          <a:xfrm>
            <a:off x="4284454" y="3372791"/>
            <a:ext cx="4445479" cy="1323439"/>
          </a:xfrm>
          <a:prstGeom prst="rect">
            <a:avLst/>
          </a:prstGeom>
        </p:spPr>
        <p:txBody>
          <a:bodyPr wrap="square">
            <a:spAutoFit/>
          </a:bodyPr>
          <a:lstStyle/>
          <a:p>
            <a:r>
              <a:rPr lang="en-US" sz="1000" dirty="0"/>
              <a:t>if (</a:t>
            </a:r>
            <a:r>
              <a:rPr lang="en-US" sz="1000" dirty="0" err="1"/>
              <a:t>isset</a:t>
            </a:r>
            <a:r>
              <a:rPr lang="en-US" sz="1000" dirty="0"/>
              <a:t>($_POST["search"])) {</a:t>
            </a:r>
          </a:p>
          <a:p>
            <a:r>
              <a:rPr lang="en-US" sz="1000" dirty="0"/>
              <a:t>$id = $_POST["</a:t>
            </a:r>
            <a:r>
              <a:rPr lang="en-US" sz="1000" dirty="0" err="1"/>
              <a:t>id_to_search</a:t>
            </a:r>
            <a:r>
              <a:rPr lang="en-US" sz="1000" dirty="0"/>
              <a:t>"];</a:t>
            </a:r>
          </a:p>
          <a:p>
            <a:endParaRPr lang="en-US" sz="1000" dirty="0"/>
          </a:p>
          <a:p>
            <a:r>
              <a:rPr lang="en-US" sz="1000" dirty="0"/>
              <a:t>$</a:t>
            </a:r>
            <a:r>
              <a:rPr lang="en-US" sz="1000" dirty="0" err="1"/>
              <a:t>sql</a:t>
            </a:r>
            <a:r>
              <a:rPr lang="en-US" sz="1000" dirty="0"/>
              <a:t> = $</a:t>
            </a:r>
            <a:r>
              <a:rPr lang="en-US" sz="1000" dirty="0" err="1"/>
              <a:t>pdo</a:t>
            </a:r>
            <a:r>
              <a:rPr lang="en-US" sz="1000" dirty="0"/>
              <a:t>-&gt;prepare("SELECT * FROM `Student`  WHERE </a:t>
            </a:r>
            <a:r>
              <a:rPr lang="en-US" sz="1000" dirty="0" err="1"/>
              <a:t>Student_ID</a:t>
            </a:r>
            <a:r>
              <a:rPr lang="en-US" sz="1000" dirty="0"/>
              <a:t> = '$id'");</a:t>
            </a:r>
          </a:p>
          <a:p>
            <a:r>
              <a:rPr lang="en-US" sz="1000" dirty="0"/>
              <a:t>$</a:t>
            </a:r>
            <a:r>
              <a:rPr lang="en-US" sz="1000" dirty="0" err="1"/>
              <a:t>sql</a:t>
            </a:r>
            <a:r>
              <a:rPr lang="en-US" sz="1000" dirty="0"/>
              <a:t>-&gt;</a:t>
            </a:r>
            <a:r>
              <a:rPr lang="en-US" sz="1000" dirty="0" err="1"/>
              <a:t>setFetchMode</a:t>
            </a:r>
            <a:r>
              <a:rPr lang="en-US" sz="1000" dirty="0"/>
              <a:t>(PDO::FETCH_OBJ);</a:t>
            </a:r>
          </a:p>
          <a:p>
            <a:r>
              <a:rPr lang="en-US" sz="1000" dirty="0"/>
              <a:t>$</a:t>
            </a:r>
            <a:r>
              <a:rPr lang="en-US" sz="1000" dirty="0" err="1"/>
              <a:t>sql</a:t>
            </a:r>
            <a:r>
              <a:rPr lang="en-US" sz="1000" dirty="0"/>
              <a:t>-&gt;execute();</a:t>
            </a:r>
          </a:p>
          <a:p>
            <a:endParaRPr lang="en-US" sz="1000" dirty="0"/>
          </a:p>
          <a:p>
            <a:r>
              <a:rPr lang="en-US" sz="1000" dirty="0"/>
              <a:t>if ($row = $</a:t>
            </a:r>
            <a:r>
              <a:rPr lang="en-US" sz="1000" dirty="0" err="1"/>
              <a:t>sql</a:t>
            </a:r>
            <a:r>
              <a:rPr lang="en-US" sz="1000" dirty="0"/>
              <a:t>-&gt;fetch()) {?&gt;</a:t>
            </a:r>
          </a:p>
        </p:txBody>
      </p:sp>
      <p:sp>
        <p:nvSpPr>
          <p:cNvPr id="10" name="Rectangle 9"/>
          <p:cNvSpPr/>
          <p:nvPr/>
        </p:nvSpPr>
        <p:spPr>
          <a:xfrm>
            <a:off x="4284454" y="4857256"/>
            <a:ext cx="5327464" cy="707886"/>
          </a:xfrm>
          <a:prstGeom prst="rect">
            <a:avLst/>
          </a:prstGeom>
        </p:spPr>
        <p:txBody>
          <a:bodyPr wrap="square">
            <a:spAutoFit/>
          </a:bodyPr>
          <a:lstStyle/>
          <a:p>
            <a:r>
              <a:rPr lang="en-US" sz="1000" dirty="0"/>
              <a:t>&lt;p class="mt-3 </a:t>
            </a:r>
            <a:r>
              <a:rPr lang="en-US" sz="1000" dirty="0" smtClean="0"/>
              <a:t>text-success"&gt;</a:t>
            </a:r>
          </a:p>
          <a:p>
            <a:r>
              <a:rPr lang="en-US" sz="1000" dirty="0" smtClean="0"/>
              <a:t>&lt;?</a:t>
            </a:r>
            <a:r>
              <a:rPr lang="en-US" sz="1000" dirty="0" err="1"/>
              <a:t>php</a:t>
            </a:r>
            <a:r>
              <a:rPr lang="en-US" sz="1000" dirty="0"/>
              <a:t> echo $row-&gt;</a:t>
            </a:r>
            <a:r>
              <a:rPr lang="en-US" sz="1000" dirty="0" err="1"/>
              <a:t>Student_ID</a:t>
            </a:r>
            <a:r>
              <a:rPr lang="en-US" sz="1000" dirty="0"/>
              <a:t> . ' - ' . $row-&gt;</a:t>
            </a:r>
            <a:r>
              <a:rPr lang="en-US" sz="1000" dirty="0" err="1"/>
              <a:t>FirstName</a:t>
            </a:r>
            <a:r>
              <a:rPr lang="en-US" sz="1000" dirty="0"/>
              <a:t> . ' ' . $row-&gt;</a:t>
            </a:r>
            <a:r>
              <a:rPr lang="en-US" sz="1000" dirty="0" err="1"/>
              <a:t>LastName</a:t>
            </a:r>
            <a:r>
              <a:rPr lang="en-US" sz="1000" dirty="0"/>
              <a:t> . ' '; </a:t>
            </a:r>
            <a:r>
              <a:rPr lang="en-US" sz="1000" dirty="0" smtClean="0"/>
              <a:t>?&gt;</a:t>
            </a:r>
          </a:p>
          <a:p>
            <a:r>
              <a:rPr lang="en-US" sz="1000" dirty="0" smtClean="0"/>
              <a:t>&lt;</a:t>
            </a:r>
            <a:r>
              <a:rPr lang="en-US" sz="1000" dirty="0"/>
              <a:t>a </a:t>
            </a:r>
            <a:r>
              <a:rPr lang="en-US" sz="1000" dirty="0" err="1"/>
              <a:t>href</a:t>
            </a:r>
            <a:r>
              <a:rPr lang="en-US" sz="1000" dirty="0"/>
              <a:t>="</a:t>
            </a:r>
            <a:r>
              <a:rPr lang="en-US" sz="1000" dirty="0" err="1"/>
              <a:t>admin_student_details.php?id</a:t>
            </a:r>
            <a:r>
              <a:rPr lang="en-US" sz="1000" dirty="0"/>
              <a:t>=&lt;?</a:t>
            </a:r>
            <a:r>
              <a:rPr lang="en-US" sz="1000" dirty="0" err="1"/>
              <a:t>php</a:t>
            </a:r>
            <a:r>
              <a:rPr lang="en-US" sz="1000" dirty="0"/>
              <a:t> echo $row-&gt;</a:t>
            </a:r>
            <a:r>
              <a:rPr lang="en-US" sz="1000" dirty="0" err="1"/>
              <a:t>Student_ID</a:t>
            </a:r>
            <a:r>
              <a:rPr lang="en-US" sz="1000" dirty="0"/>
              <a:t>; ?&gt;"&gt; (More details)&lt;/a</a:t>
            </a:r>
            <a:r>
              <a:rPr lang="en-US" sz="1000" dirty="0" smtClean="0"/>
              <a:t>&gt;</a:t>
            </a:r>
          </a:p>
          <a:p>
            <a:r>
              <a:rPr lang="en-US" sz="1000" dirty="0" smtClean="0"/>
              <a:t>&lt;/</a:t>
            </a:r>
            <a:r>
              <a:rPr lang="en-US" sz="1000" dirty="0"/>
              <a:t>p&gt;</a:t>
            </a:r>
          </a:p>
        </p:txBody>
      </p:sp>
    </p:spTree>
    <p:extLst>
      <p:ext uri="{BB962C8B-B14F-4D97-AF65-F5344CB8AC3E}">
        <p14:creationId xmlns:p14="http://schemas.microsoft.com/office/powerpoint/2010/main" val="663705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637" y="1425371"/>
            <a:ext cx="6651368" cy="4016785"/>
          </a:xfrm>
          <a:prstGeom prst="rect">
            <a:avLst/>
          </a:prstGeom>
        </p:spPr>
      </p:pic>
      <p:sp>
        <p:nvSpPr>
          <p:cNvPr id="3" name="Rectangle 2"/>
          <p:cNvSpPr/>
          <p:nvPr/>
        </p:nvSpPr>
        <p:spPr>
          <a:xfrm>
            <a:off x="4814975" y="198793"/>
            <a:ext cx="2760692" cy="477054"/>
          </a:xfrm>
          <a:prstGeom prst="rect">
            <a:avLst/>
          </a:prstGeom>
        </p:spPr>
        <p:txBody>
          <a:bodyPr wrap="none">
            <a:spAutoFit/>
          </a:bodyPr>
          <a:lstStyle/>
          <a:p>
            <a:r>
              <a:rPr lang="en-US" dirty="0">
                <a:solidFill>
                  <a:srgbClr val="4D5156"/>
                </a:solidFill>
                <a:latin typeface="arial" panose="020B0604020202020204" pitchFamily="34" charset="0"/>
              </a:rPr>
              <a:t> </a:t>
            </a:r>
            <a:r>
              <a:rPr lang="en-US" sz="2500" dirty="0">
                <a:solidFill>
                  <a:srgbClr val="4D5156"/>
                </a:solidFill>
                <a:latin typeface="Times New Roman" panose="02020603050405020304" pitchFamily="18" charset="0"/>
                <a:cs typeface="Times New Roman" panose="02020603050405020304" pitchFamily="18" charset="0"/>
              </a:rPr>
              <a:t>WYSIWYG Editor</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63439" y="1912068"/>
            <a:ext cx="1574115" cy="1389468"/>
          </a:xfrm>
          <a:prstGeom prst="rect">
            <a:avLst/>
          </a:prstGeom>
        </p:spPr>
      </p:pic>
      <p:pic>
        <p:nvPicPr>
          <p:cNvPr id="5" name="Picture 4"/>
          <p:cNvPicPr>
            <a:picLocks noChangeAspect="1"/>
          </p:cNvPicPr>
          <p:nvPr/>
        </p:nvPicPr>
        <p:blipFill>
          <a:blip r:embed="rId4"/>
          <a:stretch>
            <a:fillRect/>
          </a:stretch>
        </p:blipFill>
        <p:spPr>
          <a:xfrm>
            <a:off x="563439" y="3301536"/>
            <a:ext cx="1574115" cy="1389468"/>
          </a:xfrm>
          <a:prstGeom prst="rect">
            <a:avLst/>
          </a:prstGeom>
        </p:spPr>
      </p:pic>
      <p:pic>
        <p:nvPicPr>
          <p:cNvPr id="6" name="Picture 5"/>
          <p:cNvPicPr>
            <a:picLocks noChangeAspect="1"/>
          </p:cNvPicPr>
          <p:nvPr/>
        </p:nvPicPr>
        <p:blipFill>
          <a:blip r:embed="rId5"/>
          <a:stretch>
            <a:fillRect/>
          </a:stretch>
        </p:blipFill>
        <p:spPr>
          <a:xfrm>
            <a:off x="9987657" y="1912068"/>
            <a:ext cx="1574115" cy="1389468"/>
          </a:xfrm>
          <a:prstGeom prst="rect">
            <a:avLst/>
          </a:prstGeom>
        </p:spPr>
      </p:pic>
      <p:pic>
        <p:nvPicPr>
          <p:cNvPr id="7" name="Picture 6"/>
          <p:cNvPicPr>
            <a:picLocks noChangeAspect="1"/>
          </p:cNvPicPr>
          <p:nvPr/>
        </p:nvPicPr>
        <p:blipFill>
          <a:blip r:embed="rId6"/>
          <a:stretch>
            <a:fillRect/>
          </a:stretch>
        </p:blipFill>
        <p:spPr>
          <a:xfrm>
            <a:off x="9987657" y="3301536"/>
            <a:ext cx="1574116" cy="1611262"/>
          </a:xfrm>
          <a:prstGeom prst="rect">
            <a:avLst/>
          </a:prstGeom>
        </p:spPr>
      </p:pic>
      <p:sp>
        <p:nvSpPr>
          <p:cNvPr id="8" name="Rectangle 7"/>
          <p:cNvSpPr/>
          <p:nvPr/>
        </p:nvSpPr>
        <p:spPr>
          <a:xfrm>
            <a:off x="1721663" y="5822348"/>
            <a:ext cx="9053051" cy="369332"/>
          </a:xfrm>
          <a:prstGeom prst="rect">
            <a:avLst/>
          </a:prstGeom>
        </p:spPr>
        <p:txBody>
          <a:bodyPr wrap="square">
            <a:spAutoFit/>
          </a:bodyPr>
          <a:lstStyle/>
          <a:p>
            <a:r>
              <a:rPr lang="en-US" b="1" dirty="0" err="1">
                <a:solidFill>
                  <a:srgbClr val="00B0F0"/>
                </a:solidFill>
                <a:latin typeface="arial" panose="020B0604020202020204" pitchFamily="34" charset="0"/>
              </a:rPr>
              <a:t>Summernote</a:t>
            </a:r>
            <a:r>
              <a:rPr lang="en-US" dirty="0">
                <a:solidFill>
                  <a:srgbClr val="202124"/>
                </a:solidFill>
                <a:latin typeface="arial" panose="020B0604020202020204" pitchFamily="34" charset="0"/>
              </a:rPr>
              <a:t> is a JavaScript library that helps you create WYSIWYG editors online.</a:t>
            </a:r>
            <a:endParaRPr lang="en-US" dirty="0"/>
          </a:p>
        </p:txBody>
      </p:sp>
    </p:spTree>
    <p:extLst>
      <p:ext uri="{BB962C8B-B14F-4D97-AF65-F5344CB8AC3E}">
        <p14:creationId xmlns:p14="http://schemas.microsoft.com/office/powerpoint/2010/main" val="1076113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235" y="1134753"/>
            <a:ext cx="3567820" cy="1408769"/>
          </a:xfrm>
        </p:spPr>
        <p:txBody>
          <a:bodyPr>
            <a:normAutofit/>
          </a:bodyPr>
          <a:lstStyle/>
          <a:p>
            <a:pPr algn="just"/>
            <a:r>
              <a:rPr lang="en-US" sz="2000" dirty="0">
                <a:solidFill>
                  <a:schemeClr val="accent1">
                    <a:lumMod val="75000"/>
                  </a:schemeClr>
                </a:solidFill>
                <a:latin typeface="Times New Roman" panose="02020603050405020304" pitchFamily="18" charset="0"/>
                <a:cs typeface="Times New Roman" panose="02020603050405020304" pitchFamily="18" charset="0"/>
              </a:rPr>
              <a:t>FPDF</a:t>
            </a:r>
            <a:r>
              <a:rPr lang="en-US" sz="2000" dirty="0">
                <a:latin typeface="Times New Roman" panose="02020603050405020304" pitchFamily="18" charset="0"/>
                <a:cs typeface="Times New Roman" panose="02020603050405020304" pitchFamily="18" charset="0"/>
              </a:rPr>
              <a:t> is a PHP class which allows to </a:t>
            </a:r>
            <a:r>
              <a:rPr lang="en-US" sz="2000" dirty="0">
                <a:solidFill>
                  <a:srgbClr val="FF0000"/>
                </a:solidFill>
                <a:latin typeface="Times New Roman" panose="02020603050405020304" pitchFamily="18" charset="0"/>
                <a:cs typeface="Times New Roman" panose="02020603050405020304" pitchFamily="18" charset="0"/>
              </a:rPr>
              <a:t>generate PDF </a:t>
            </a:r>
            <a:r>
              <a:rPr lang="en-US" sz="2000" dirty="0">
                <a:latin typeface="Times New Roman" panose="02020603050405020304" pitchFamily="18" charset="0"/>
                <a:cs typeface="Times New Roman" panose="02020603050405020304" pitchFamily="18" charset="0"/>
              </a:rPr>
              <a:t>files with pure PHP, that is to say without using 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PDFlib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library</a:t>
            </a:r>
            <a:r>
              <a:rPr lang="en-US" sz="2000" dirty="0" smtClean="0">
                <a:latin typeface="Times New Roman" panose="02020603050405020304" pitchFamily="18" charset="0"/>
                <a:cs typeface="Times New Roman" panose="02020603050405020304" pitchFamily="18" charset="0"/>
              </a:rPr>
              <a:t>.</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208" y="3989106"/>
            <a:ext cx="3800574" cy="19686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08" y="1134753"/>
            <a:ext cx="3800574" cy="1632312"/>
          </a:xfrm>
          <a:prstGeom prst="rect">
            <a:avLst/>
          </a:prstGeom>
        </p:spPr>
      </p:pic>
      <p:sp>
        <p:nvSpPr>
          <p:cNvPr id="7" name="Rectangle 6"/>
          <p:cNvSpPr/>
          <p:nvPr/>
        </p:nvSpPr>
        <p:spPr>
          <a:xfrm>
            <a:off x="4532814" y="359541"/>
            <a:ext cx="2966774" cy="630942"/>
          </a:xfrm>
          <a:prstGeom prst="rect">
            <a:avLst/>
          </a:prstGeom>
        </p:spPr>
        <p:txBody>
          <a:bodyPr wrap="none">
            <a:spAutoFit/>
          </a:bodyPr>
          <a:lstStyle/>
          <a:p>
            <a:r>
              <a:rPr lang="en-US" sz="3500" b="1" dirty="0" smtClean="0">
                <a:latin typeface="Microsoft Himalaya" panose="01010100010101010101" pitchFamily="2" charset="0"/>
                <a:ea typeface="Microsoft Himalaya" panose="01010100010101010101" pitchFamily="2" charset="0"/>
                <a:cs typeface="Microsoft Himalaya" panose="01010100010101010101" pitchFamily="2" charset="0"/>
              </a:rPr>
              <a:t>How We Generate PDF</a:t>
            </a:r>
            <a:endParaRPr lang="en-US" sz="35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8" name="Rectangle 7"/>
          <p:cNvSpPr/>
          <p:nvPr/>
        </p:nvSpPr>
        <p:spPr>
          <a:xfrm>
            <a:off x="321981" y="3542277"/>
            <a:ext cx="6096000" cy="2862322"/>
          </a:xfrm>
          <a:prstGeom prst="rect">
            <a:avLst/>
          </a:prstGeom>
        </p:spPr>
        <p:txBody>
          <a:bodyPr>
            <a:spAutoFit/>
          </a:bodyPr>
          <a:lstStyle/>
          <a:p>
            <a:pPr algn="ctr"/>
            <a:r>
              <a:rPr lang="en-US" u="sng" dirty="0" smtClean="0">
                <a:solidFill>
                  <a:srgbClr val="000000"/>
                </a:solidFill>
                <a:latin typeface="Times New Roman" panose="02020603050405020304" pitchFamily="18" charset="0"/>
              </a:rPr>
              <a:t>Main features</a:t>
            </a:r>
            <a:endParaRPr lang="en-US" u="sng"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Choice </a:t>
            </a:r>
            <a:r>
              <a:rPr lang="en-US" dirty="0">
                <a:solidFill>
                  <a:srgbClr val="000000"/>
                </a:solidFill>
                <a:latin typeface="Times New Roman" panose="02020603050405020304" pitchFamily="18" charset="0"/>
              </a:rPr>
              <a:t>of measure unit, page format </a:t>
            </a:r>
            <a:r>
              <a:rPr lang="en-US" dirty="0" smtClean="0">
                <a:solidFill>
                  <a:srgbClr val="000000"/>
                </a:solidFill>
                <a:latin typeface="Times New Roman" panose="02020603050405020304" pitchFamily="18" charset="0"/>
              </a:rPr>
              <a:t>and </a:t>
            </a:r>
            <a:r>
              <a:rPr lang="en-US" dirty="0">
                <a:solidFill>
                  <a:srgbClr val="000000"/>
                </a:solidFill>
                <a:latin typeface="Times New Roman" panose="02020603050405020304" pitchFamily="18" charset="0"/>
              </a:rPr>
              <a:t>margins</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Automatic </a:t>
            </a:r>
            <a:r>
              <a:rPr lang="en-US" dirty="0">
                <a:solidFill>
                  <a:srgbClr val="000000"/>
                </a:solidFill>
                <a:latin typeface="Times New Roman" panose="02020603050405020304" pitchFamily="18" charset="0"/>
              </a:rPr>
              <a:t>line break and text </a:t>
            </a:r>
            <a:r>
              <a:rPr lang="en-US" dirty="0" smtClean="0">
                <a:solidFill>
                  <a:srgbClr val="000000"/>
                </a:solidFill>
                <a:latin typeface="Times New Roman" panose="02020603050405020304" pitchFamily="18" charset="0"/>
              </a:rPr>
              <a:t>justification</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Image </a:t>
            </a:r>
            <a:r>
              <a:rPr lang="en-US" dirty="0">
                <a:solidFill>
                  <a:srgbClr val="000000"/>
                </a:solidFill>
                <a:latin typeface="Times New Roman" panose="02020603050405020304" pitchFamily="18" charset="0"/>
              </a:rPr>
              <a:t>support (JPEG, PNG and GIF)</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Colors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Links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Page </a:t>
            </a:r>
            <a:r>
              <a:rPr lang="en-US" dirty="0">
                <a:solidFill>
                  <a:srgbClr val="000000"/>
                </a:solidFill>
                <a:latin typeface="Times New Roman" panose="02020603050405020304" pitchFamily="18" charset="0"/>
              </a:rPr>
              <a:t>compression</a:t>
            </a:r>
            <a:endParaRPr lang="en-US" b="0" i="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85115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85" y="5780923"/>
            <a:ext cx="5015943" cy="588587"/>
          </a:xfrm>
        </p:spPr>
        <p:txBody>
          <a:bodyPr>
            <a:normAutofit fontScale="90000"/>
          </a:bodyPr>
          <a:lstStyle/>
          <a:p>
            <a:pPr algn="ctr">
              <a:lnSpc>
                <a:spcPct val="150000"/>
              </a:lnSpc>
            </a:pPr>
            <a:r>
              <a:rPr lang="en-US" sz="2000" i="1" dirty="0" smtClean="0"/>
              <a:t>Bootstrap Framework HTML &amp; CSS Templates</a:t>
            </a:r>
            <a:br>
              <a:rPr lang="en-US" sz="2000" i="1" dirty="0" smtClean="0"/>
            </a:br>
            <a:r>
              <a:rPr lang="en-US" sz="2000" i="1" dirty="0" smtClean="0"/>
              <a:t>Responsive Website</a:t>
            </a:r>
            <a:endParaRPr lang="en-US" sz="2000" i="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1349" y="991228"/>
            <a:ext cx="3264287" cy="194593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167865" y="991227"/>
            <a:ext cx="3202684" cy="830623"/>
          </a:xfrm>
        </p:spPr>
      </p:pic>
      <p:sp>
        <p:nvSpPr>
          <p:cNvPr id="7" name="Title 1"/>
          <p:cNvSpPr txBox="1">
            <a:spLocks/>
          </p:cNvSpPr>
          <p:nvPr/>
        </p:nvSpPr>
        <p:spPr>
          <a:xfrm>
            <a:off x="7167865" y="5718867"/>
            <a:ext cx="3437368" cy="46412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1800" i="1" dirty="0" smtClean="0"/>
              <a:t>Font Awesome icon toolkit</a:t>
            </a:r>
          </a:p>
        </p:txBody>
      </p:sp>
      <p:sp>
        <p:nvSpPr>
          <p:cNvPr id="3" name="Rectangle 2"/>
          <p:cNvSpPr/>
          <p:nvPr/>
        </p:nvSpPr>
        <p:spPr>
          <a:xfrm>
            <a:off x="3649610" y="163806"/>
            <a:ext cx="4519186" cy="477054"/>
          </a:xfrm>
          <a:prstGeom prst="rect">
            <a:avLst/>
          </a:prstGeom>
        </p:spPr>
        <p:txBody>
          <a:bodyPr wrap="none">
            <a:spAutoFit/>
          </a:bodyPr>
          <a:lstStyle/>
          <a:p>
            <a:r>
              <a:rPr lang="en-US" sz="2500" b="1" dirty="0">
                <a:latin typeface="Times New Roman" panose="02020603050405020304" pitchFamily="18" charset="0"/>
                <a:cs typeface="Times New Roman" panose="02020603050405020304" pitchFamily="18" charset="0"/>
              </a:rPr>
              <a:t>CSS </a:t>
            </a:r>
            <a:r>
              <a:rPr lang="en-US" sz="2500" b="1" dirty="0" smtClean="0">
                <a:latin typeface="Times New Roman" panose="02020603050405020304" pitchFamily="18" charset="0"/>
                <a:cs typeface="Times New Roman" panose="02020603050405020304" pitchFamily="18" charset="0"/>
              </a:rPr>
              <a:t>FRAMEWORK &amp; ICONS</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7167865" y="2064610"/>
            <a:ext cx="3202684" cy="2292562"/>
          </a:xfrm>
          <a:prstGeom prst="rect">
            <a:avLst/>
          </a:prstGeom>
        </p:spPr>
      </p:pic>
      <p:pic>
        <p:nvPicPr>
          <p:cNvPr id="8" name="Picture 7"/>
          <p:cNvPicPr>
            <a:picLocks noChangeAspect="1"/>
          </p:cNvPicPr>
          <p:nvPr/>
        </p:nvPicPr>
        <p:blipFill>
          <a:blip r:embed="rId5"/>
          <a:stretch>
            <a:fillRect/>
          </a:stretch>
        </p:blipFill>
        <p:spPr>
          <a:xfrm>
            <a:off x="1705983" y="4652203"/>
            <a:ext cx="1810003" cy="933580"/>
          </a:xfrm>
          <a:prstGeom prst="rect">
            <a:avLst/>
          </a:prstGeom>
        </p:spPr>
      </p:pic>
      <p:pic>
        <p:nvPicPr>
          <p:cNvPr id="9" name="Picture 8"/>
          <p:cNvPicPr>
            <a:picLocks noChangeAspect="1"/>
          </p:cNvPicPr>
          <p:nvPr/>
        </p:nvPicPr>
        <p:blipFill>
          <a:blip r:embed="rId6"/>
          <a:stretch>
            <a:fillRect/>
          </a:stretch>
        </p:blipFill>
        <p:spPr>
          <a:xfrm>
            <a:off x="7898965" y="4652204"/>
            <a:ext cx="1848219" cy="933579"/>
          </a:xfrm>
          <a:prstGeom prst="rect">
            <a:avLst/>
          </a:prstGeom>
        </p:spPr>
      </p:pic>
      <p:pic>
        <p:nvPicPr>
          <p:cNvPr id="12" name="Picture 11"/>
          <p:cNvPicPr>
            <a:picLocks noChangeAspect="1"/>
          </p:cNvPicPr>
          <p:nvPr/>
        </p:nvPicPr>
        <p:blipFill>
          <a:blip r:embed="rId7"/>
          <a:stretch>
            <a:fillRect/>
          </a:stretch>
        </p:blipFill>
        <p:spPr>
          <a:xfrm>
            <a:off x="961349" y="3058177"/>
            <a:ext cx="3264287" cy="1528430"/>
          </a:xfrm>
          <a:prstGeom prst="rect">
            <a:avLst/>
          </a:prstGeom>
        </p:spPr>
      </p:pic>
    </p:spTree>
    <p:extLst>
      <p:ext uri="{BB962C8B-B14F-4D97-AF65-F5344CB8AC3E}">
        <p14:creationId xmlns:p14="http://schemas.microsoft.com/office/powerpoint/2010/main" val="2793987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36" y="441325"/>
            <a:ext cx="2673927" cy="549275"/>
          </a:xfrm>
        </p:spPr>
        <p:txBody>
          <a:bodyPr>
            <a:normAutofit fontScale="90000"/>
          </a:bodyPr>
          <a:lstStyle/>
          <a:p>
            <a:pPr algn="ctr"/>
            <a:r>
              <a:rPr lang="en-US" sz="3500" b="1" dirty="0" smtClean="0">
                <a:latin typeface="Times New Roman" panose="02020603050405020304" pitchFamily="18" charset="0"/>
                <a:cs typeface="Times New Roman" panose="02020603050405020304" pitchFamily="18" charset="0"/>
              </a:rPr>
              <a:t>Encryption</a:t>
            </a:r>
            <a:endParaRPr lang="en-US" sz="35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79911" y="1413115"/>
            <a:ext cx="3889375" cy="27193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12" y="4451159"/>
            <a:ext cx="6753729" cy="1729020"/>
          </a:xfrm>
          <a:prstGeom prst="rect">
            <a:avLst/>
          </a:prstGeom>
        </p:spPr>
      </p:pic>
      <p:sp>
        <p:nvSpPr>
          <p:cNvPr id="14" name="Title 1"/>
          <p:cNvSpPr txBox="1">
            <a:spLocks/>
          </p:cNvSpPr>
          <p:nvPr/>
        </p:nvSpPr>
        <p:spPr>
          <a:xfrm>
            <a:off x="8522898" y="1573323"/>
            <a:ext cx="3564160" cy="2158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200" b="1" u="sng" dirty="0" smtClean="0"/>
              <a:t>Message-Digest Algorithm</a:t>
            </a:r>
            <a:endParaRPr lang="en-US" sz="2200" b="1" u="sng" dirty="0"/>
          </a:p>
          <a:p>
            <a:pPr algn="ctr">
              <a:lnSpc>
                <a:spcPct val="150000"/>
              </a:lnSpc>
            </a:pPr>
            <a:r>
              <a:rPr lang="en-US" sz="2200" b="1" u="sng" dirty="0" smtClean="0"/>
              <a:t>Produce 128-bit hashed value</a:t>
            </a:r>
          </a:p>
          <a:p>
            <a:pPr algn="ctr">
              <a:lnSpc>
                <a:spcPct val="150000"/>
              </a:lnSpc>
            </a:pPr>
            <a:r>
              <a:rPr lang="en-US" sz="2200" b="1" u="sng" dirty="0" smtClean="0"/>
              <a:t>Not Reversible Function</a:t>
            </a:r>
            <a:endParaRPr lang="en-US" sz="2200" b="1" u="sng" dirty="0"/>
          </a:p>
        </p:txBody>
      </p:sp>
      <p:sp>
        <p:nvSpPr>
          <p:cNvPr id="15" name="Title 1"/>
          <p:cNvSpPr txBox="1">
            <a:spLocks/>
          </p:cNvSpPr>
          <p:nvPr/>
        </p:nvSpPr>
        <p:spPr>
          <a:xfrm>
            <a:off x="0" y="1477918"/>
            <a:ext cx="4371108" cy="2349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500" b="1" u="sng" dirty="0" smtClean="0"/>
              <a:t>Huge Number of Hash Database</a:t>
            </a:r>
          </a:p>
          <a:p>
            <a:pPr lvl="0" algn="ctr">
              <a:lnSpc>
                <a:spcPct val="150000"/>
              </a:lnSpc>
              <a:spcBef>
                <a:spcPts val="0"/>
              </a:spcBef>
            </a:pPr>
            <a:r>
              <a:rPr lang="en-US" sz="2500" u="sng" dirty="0">
                <a:solidFill>
                  <a:prstClr val="black"/>
                </a:solidFill>
                <a:latin typeface="Calibri" panose="020F0502020204030204"/>
                <a:ea typeface="+mn-ea"/>
                <a:cs typeface="+mn-cs"/>
              </a:rPr>
              <a:t>1,154,870,188,082</a:t>
            </a:r>
          </a:p>
          <a:p>
            <a:pPr algn="ctr"/>
            <a:endParaRPr lang="en-US" sz="2800" b="1" dirty="0"/>
          </a:p>
        </p:txBody>
      </p:sp>
    </p:spTree>
    <p:extLst>
      <p:ext uri="{BB962C8B-B14F-4D97-AF65-F5344CB8AC3E}">
        <p14:creationId xmlns:p14="http://schemas.microsoft.com/office/powerpoint/2010/main" val="299550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509" y="183820"/>
            <a:ext cx="5479473" cy="902566"/>
          </a:xfrm>
        </p:spPr>
        <p:txBody>
          <a:bodyPr>
            <a:normAutofit/>
          </a:bodyPr>
          <a:lstStyle/>
          <a:p>
            <a:pPr algn="ctr"/>
            <a:r>
              <a:rPr lang="en-US" sz="3500" b="1" dirty="0" smtClean="0">
                <a:latin typeface="Times New Roman" panose="02020603050405020304" pitchFamily="18" charset="0"/>
                <a:cs typeface="Times New Roman" panose="02020603050405020304" pitchFamily="18" charset="0"/>
              </a:rPr>
              <a:t>Online Meetings</a:t>
            </a:r>
            <a:endParaRPr lang="en-US" sz="35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06635" y="2713409"/>
            <a:ext cx="4502727" cy="7008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Use Google</a:t>
            </a:r>
          </a:p>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 Meet</a:t>
            </a:r>
            <a:endParaRPr lang="en-US" sz="2500" b="1" spc="300" dirty="0">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8" name="Title 1"/>
          <p:cNvSpPr txBox="1">
            <a:spLocks/>
          </p:cNvSpPr>
          <p:nvPr/>
        </p:nvSpPr>
        <p:spPr>
          <a:xfrm>
            <a:off x="7980218" y="2670857"/>
            <a:ext cx="4010890" cy="785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spc="300" dirty="0" smtClean="0">
                <a:latin typeface="Times New Roman" panose="02020603050405020304" pitchFamily="18" charset="0"/>
                <a:cs typeface="Times New Roman" panose="02020603050405020304" pitchFamily="18" charset="0"/>
              </a:rPr>
              <a:t>Use Zoom</a:t>
            </a:r>
          </a:p>
          <a:p>
            <a:pPr algn="ctr"/>
            <a:endParaRPr lang="en-US" sz="2300" b="1" spc="3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513" y="2670856"/>
            <a:ext cx="4345284" cy="2926277"/>
          </a:xfrm>
          <a:prstGeom prst="rect">
            <a:avLst/>
          </a:prstGeom>
        </p:spPr>
      </p:pic>
      <p:sp>
        <p:nvSpPr>
          <p:cNvPr id="10" name="Rectangle 9"/>
          <p:cNvSpPr/>
          <p:nvPr/>
        </p:nvSpPr>
        <p:spPr>
          <a:xfrm>
            <a:off x="4616353" y="2194359"/>
            <a:ext cx="2896947" cy="369332"/>
          </a:xfrm>
          <a:prstGeom prst="rect">
            <a:avLst/>
          </a:prstGeom>
        </p:spPr>
        <p:txBody>
          <a:bodyPr wrap="none">
            <a:spAutoFit/>
          </a:bodyPr>
          <a:lstStyle/>
          <a:p>
            <a:r>
              <a:rPr lang="en-US" b="1" spc="300" dirty="0">
                <a:latin typeface="Times New Roman" panose="02020603050405020304" pitchFamily="18" charset="0"/>
                <a:ea typeface="Microsoft Himalaya" panose="01010100010101010101" pitchFamily="2" charset="0"/>
                <a:cs typeface="Times New Roman" panose="02020603050405020304" pitchFamily="18" charset="0"/>
              </a:rPr>
              <a:t>Schedule a Meeting </a:t>
            </a:r>
            <a:endParaRPr lang="en-US" dirty="0"/>
          </a:p>
        </p:txBody>
      </p:sp>
      <p:sp>
        <p:nvSpPr>
          <p:cNvPr id="11" name="Rectangle 10"/>
          <p:cNvSpPr/>
          <p:nvPr/>
        </p:nvSpPr>
        <p:spPr>
          <a:xfrm>
            <a:off x="457200" y="3512600"/>
            <a:ext cx="2923309" cy="923330"/>
          </a:xfrm>
          <a:prstGeom prst="rect">
            <a:avLst/>
          </a:prstGeom>
        </p:spPr>
        <p:txBody>
          <a:bodyPr wrap="square">
            <a:spAutoFit/>
          </a:bodyPr>
          <a:lstStyle/>
          <a:p>
            <a:pPr algn="just"/>
            <a:r>
              <a:rPr lang="en-US" dirty="0">
                <a:solidFill>
                  <a:srgbClr val="4D5156"/>
                </a:solidFill>
                <a:latin typeface="arial" panose="020B0604020202020204" pitchFamily="34" charset="0"/>
              </a:rPr>
              <a:t>Google Meet is a </a:t>
            </a:r>
            <a:r>
              <a:rPr lang="en-US" dirty="0" smtClean="0">
                <a:solidFill>
                  <a:srgbClr val="4D5156"/>
                </a:solidFill>
                <a:latin typeface="arial" panose="020B0604020202020204" pitchFamily="34" charset="0"/>
              </a:rPr>
              <a:t>video-communication-service </a:t>
            </a:r>
            <a:r>
              <a:rPr lang="en-US" dirty="0">
                <a:solidFill>
                  <a:srgbClr val="4D5156"/>
                </a:solidFill>
                <a:latin typeface="arial" panose="020B0604020202020204" pitchFamily="34" charset="0"/>
              </a:rPr>
              <a:t>developed by Google. </a:t>
            </a:r>
            <a:endParaRPr lang="en-US" dirty="0"/>
          </a:p>
        </p:txBody>
      </p:sp>
      <p:sp>
        <p:nvSpPr>
          <p:cNvPr id="12" name="Rectangle 11"/>
          <p:cNvSpPr/>
          <p:nvPr/>
        </p:nvSpPr>
        <p:spPr>
          <a:xfrm>
            <a:off x="8756073" y="3395331"/>
            <a:ext cx="3290455" cy="1477328"/>
          </a:xfrm>
          <a:prstGeom prst="rect">
            <a:avLst/>
          </a:prstGeom>
        </p:spPr>
        <p:txBody>
          <a:bodyPr wrap="square">
            <a:spAutoFit/>
          </a:bodyPr>
          <a:lstStyle/>
          <a:p>
            <a:r>
              <a:rPr lang="en-US" dirty="0">
                <a:solidFill>
                  <a:srgbClr val="4D5156"/>
                </a:solidFill>
                <a:latin typeface="arial" panose="020B0604020202020204" pitchFamily="34" charset="0"/>
              </a:rPr>
              <a:t>Zoom Video </a:t>
            </a:r>
            <a:r>
              <a:rPr lang="en-US" dirty="0" smtClean="0">
                <a:solidFill>
                  <a:srgbClr val="4D5156"/>
                </a:solidFill>
                <a:latin typeface="arial" panose="020B0604020202020204" pitchFamily="34" charset="0"/>
              </a:rPr>
              <a:t>Communications</a:t>
            </a:r>
            <a:r>
              <a:rPr lang="en-US" dirty="0">
                <a:solidFill>
                  <a:srgbClr val="4D5156"/>
                </a:solidFill>
                <a:latin typeface="arial" panose="020B0604020202020204" pitchFamily="34" charset="0"/>
              </a:rPr>
              <a:t>, Inc. is an American communications technology </a:t>
            </a:r>
            <a:r>
              <a:rPr lang="en-US" dirty="0" smtClean="0">
                <a:solidFill>
                  <a:srgbClr val="4D5156"/>
                </a:solidFill>
                <a:latin typeface="arial" panose="020B0604020202020204" pitchFamily="34" charset="0"/>
              </a:rPr>
              <a:t>company, It </a:t>
            </a:r>
            <a:r>
              <a:rPr lang="en-US" dirty="0">
                <a:solidFill>
                  <a:srgbClr val="4D5156"/>
                </a:solidFill>
                <a:latin typeface="arial" panose="020B0604020202020204" pitchFamily="34" charset="0"/>
              </a:rPr>
              <a:t>provides </a:t>
            </a:r>
            <a:r>
              <a:rPr lang="en-US" dirty="0" smtClean="0">
                <a:solidFill>
                  <a:srgbClr val="4D5156"/>
                </a:solidFill>
                <a:latin typeface="arial" panose="020B0604020202020204" pitchFamily="34" charset="0"/>
              </a:rPr>
              <a:t>video telephony</a:t>
            </a:r>
            <a:endParaRPr lang="en-US" dirty="0"/>
          </a:p>
        </p:txBody>
      </p:sp>
    </p:spTree>
    <p:extLst>
      <p:ext uri="{BB962C8B-B14F-4D97-AF65-F5344CB8AC3E}">
        <p14:creationId xmlns:p14="http://schemas.microsoft.com/office/powerpoint/2010/main" val="3056554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184443" y="1116857"/>
            <a:ext cx="2353660" cy="77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653397" y="185692"/>
            <a:ext cx="2885208" cy="72178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Media Player</a:t>
            </a:r>
            <a:endParaRPr lang="en-US" sz="30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001" y="1690688"/>
            <a:ext cx="6096000" cy="2477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8" name="Rectangle 7"/>
          <p:cNvSpPr/>
          <p:nvPr/>
        </p:nvSpPr>
        <p:spPr>
          <a:xfrm>
            <a:off x="87988" y="1490632"/>
            <a:ext cx="4959166" cy="400110"/>
          </a:xfrm>
          <a:prstGeom prst="rect">
            <a:avLst/>
          </a:prstGeom>
        </p:spPr>
        <p:txBody>
          <a:bodyPr wrap="square">
            <a:spAutoFit/>
          </a:bodyPr>
          <a:lstStyle/>
          <a:p>
            <a:r>
              <a:rPr lang="en-US" sz="2000" i="1" dirty="0" smtClean="0">
                <a:latin typeface="Times New Roman" panose="02020603050405020304" pitchFamily="18" charset="0"/>
                <a:cs typeface="Times New Roman" panose="02020603050405020304" pitchFamily="18" charset="0"/>
              </a:rPr>
              <a:t>Supports HTML5 video and streaming</a:t>
            </a:r>
            <a:endParaRPr lang="en-US" sz="20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8239356" y="1490632"/>
            <a:ext cx="3952645"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Easy Plugins install Chromecast, IMA</a:t>
            </a:r>
          </a:p>
          <a:p>
            <a:endParaRPr lang="en-US" dirty="0"/>
          </a:p>
        </p:txBody>
      </p:sp>
      <p:pic>
        <p:nvPicPr>
          <p:cNvPr id="7" name="Picture 6"/>
          <p:cNvPicPr>
            <a:picLocks noChangeAspect="1"/>
          </p:cNvPicPr>
          <p:nvPr/>
        </p:nvPicPr>
        <p:blipFill>
          <a:blip r:embed="rId3"/>
          <a:stretch>
            <a:fillRect/>
          </a:stretch>
        </p:blipFill>
        <p:spPr>
          <a:xfrm>
            <a:off x="4987930" y="1287993"/>
            <a:ext cx="2448155" cy="80538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12" name="Rectangle 11"/>
          <p:cNvSpPr/>
          <p:nvPr/>
        </p:nvSpPr>
        <p:spPr>
          <a:xfrm>
            <a:off x="9506018" y="1976643"/>
            <a:ext cx="2512799"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Play Any format Videos</a:t>
            </a:r>
          </a:p>
          <a:p>
            <a:endParaRPr lang="en-US" dirty="0"/>
          </a:p>
        </p:txBody>
      </p:sp>
      <p:sp>
        <p:nvSpPr>
          <p:cNvPr id="14" name="Rectangle 13"/>
          <p:cNvSpPr/>
          <p:nvPr/>
        </p:nvSpPr>
        <p:spPr>
          <a:xfrm>
            <a:off x="87988" y="1976644"/>
            <a:ext cx="2403222" cy="646331"/>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Reliable and </a:t>
            </a:r>
            <a:r>
              <a:rPr lang="en-US" i="1" dirty="0" smtClean="0">
                <a:latin typeface="Times New Roman" panose="02020603050405020304" pitchFamily="18" charset="0"/>
                <a:cs typeface="Times New Roman" panose="02020603050405020304" pitchFamily="18" charset="0"/>
              </a:rPr>
              <a:t>Consistent</a:t>
            </a:r>
            <a:endParaRPr lang="en-US" i="1" dirty="0">
              <a:latin typeface="Times New Roman" panose="02020603050405020304" pitchFamily="18" charset="0"/>
              <a:cs typeface="Times New Roman" panose="02020603050405020304" pitchFamily="18" charset="0"/>
            </a:endParaRPr>
          </a:p>
          <a:p>
            <a:endParaRPr lang="en-US" dirty="0"/>
          </a:p>
        </p:txBody>
      </p:sp>
      <p:pic>
        <p:nvPicPr>
          <p:cNvPr id="17" name="Picture 16"/>
          <p:cNvPicPr>
            <a:picLocks noChangeAspect="1"/>
          </p:cNvPicPr>
          <p:nvPr/>
        </p:nvPicPr>
        <p:blipFill>
          <a:blip r:embed="rId4"/>
          <a:stretch>
            <a:fillRect/>
          </a:stretch>
        </p:blipFill>
        <p:spPr>
          <a:xfrm>
            <a:off x="1582779" y="2673957"/>
            <a:ext cx="4863684" cy="3999127"/>
          </a:xfrm>
          <a:prstGeom prst="rect">
            <a:avLst/>
          </a:prstGeom>
        </p:spPr>
      </p:pic>
      <p:pic>
        <p:nvPicPr>
          <p:cNvPr id="15" name="Picture 14"/>
          <p:cNvPicPr>
            <a:picLocks noChangeAspect="1"/>
          </p:cNvPicPr>
          <p:nvPr/>
        </p:nvPicPr>
        <p:blipFill>
          <a:blip r:embed="rId5"/>
          <a:stretch>
            <a:fillRect/>
          </a:stretch>
        </p:blipFill>
        <p:spPr>
          <a:xfrm>
            <a:off x="4106277" y="2676047"/>
            <a:ext cx="4863652" cy="3997037"/>
          </a:xfrm>
          <a:prstGeom prst="rect">
            <a:avLst/>
          </a:prstGeom>
        </p:spPr>
      </p:pic>
      <p:pic>
        <p:nvPicPr>
          <p:cNvPr id="20" name="Picture 19"/>
          <p:cNvPicPr>
            <a:picLocks noChangeAspect="1"/>
          </p:cNvPicPr>
          <p:nvPr/>
        </p:nvPicPr>
        <p:blipFill>
          <a:blip r:embed="rId6"/>
          <a:stretch>
            <a:fillRect/>
          </a:stretch>
        </p:blipFill>
        <p:spPr>
          <a:xfrm>
            <a:off x="6321772" y="2673956"/>
            <a:ext cx="4863652" cy="4009917"/>
          </a:xfrm>
          <a:prstGeom prst="rect">
            <a:avLst/>
          </a:prstGeom>
        </p:spPr>
      </p:pic>
      <p:pic>
        <p:nvPicPr>
          <p:cNvPr id="21" name="Picture 20"/>
          <p:cNvPicPr>
            <a:picLocks noChangeAspect="1"/>
          </p:cNvPicPr>
          <p:nvPr/>
        </p:nvPicPr>
        <p:blipFill>
          <a:blip r:embed="rId7"/>
          <a:stretch>
            <a:fillRect/>
          </a:stretch>
        </p:blipFill>
        <p:spPr>
          <a:xfrm>
            <a:off x="5797769" y="1447270"/>
            <a:ext cx="2441587" cy="811408"/>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225655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176" y="3307352"/>
            <a:ext cx="11553644" cy="1685026"/>
          </a:xfrm>
        </p:spPr>
        <p:txBody>
          <a:bodyPr>
            <a:noAutofit/>
          </a:bodyPr>
          <a:lstStyle/>
          <a:p>
            <a:r>
              <a:rPr lang="en-US" spc="300" dirty="0" smtClean="0">
                <a:latin typeface="Times New Roman" panose="02020603050405020304" pitchFamily="18" charset="0"/>
                <a:cs typeface="Times New Roman" panose="02020603050405020304" pitchFamily="18" charset="0"/>
              </a:rPr>
              <a:t>Online Examination</a:t>
            </a:r>
            <a:br>
              <a:rPr lang="en-US" spc="300" dirty="0" smtClean="0">
                <a:latin typeface="Times New Roman" panose="02020603050405020304" pitchFamily="18" charset="0"/>
                <a:cs typeface="Times New Roman" panose="02020603050405020304" pitchFamily="18" charset="0"/>
              </a:rPr>
            </a:br>
            <a:r>
              <a:rPr lang="en-US" spc="300" dirty="0" smtClean="0">
                <a:latin typeface="Times New Roman" panose="02020603050405020304" pitchFamily="18" charset="0"/>
                <a:cs typeface="Times New Roman" panose="02020603050405020304" pitchFamily="18" charset="0"/>
              </a:rPr>
              <a:t> System</a:t>
            </a:r>
            <a:endParaRPr lang="en-US" spc="3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309604" y="1212392"/>
            <a:ext cx="2214113" cy="452377"/>
          </a:xfrm>
          <a:noFill/>
          <a:ln>
            <a:noFill/>
          </a:ln>
        </p:spPr>
        <p:txBody>
          <a:bodyPr>
            <a:normAutofit/>
          </a:body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2127843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018" y="344343"/>
            <a:ext cx="3872345" cy="1325563"/>
          </a:xfrm>
        </p:spPr>
        <p:txBody>
          <a:bodyPr/>
          <a:lstStyle/>
          <a:p>
            <a:pPr algn="ctr"/>
            <a:r>
              <a:rPr lang="en-US" sz="3500" b="1" i="1" spc="600" dirty="0" smtClean="0">
                <a:latin typeface="Times New Roman" panose="02020603050405020304" pitchFamily="18" charset="0"/>
                <a:cs typeface="Times New Roman" panose="02020603050405020304" pitchFamily="18" charset="0"/>
              </a:rPr>
              <a:t>Conclusion</a:t>
            </a:r>
            <a:endParaRPr lang="en-US" sz="3500" b="1" i="1" spc="600" dirty="0">
              <a:latin typeface="Times New Roman" panose="02020603050405020304" pitchFamily="18" charset="0"/>
              <a:cs typeface="Times New Roman" panose="02020603050405020304" pitchFamily="18" charset="0"/>
            </a:endParaRPr>
          </a:p>
        </p:txBody>
      </p:sp>
      <p:sp>
        <p:nvSpPr>
          <p:cNvPr id="3" name="Rectangle 2"/>
          <p:cNvSpPr/>
          <p:nvPr/>
        </p:nvSpPr>
        <p:spPr>
          <a:xfrm>
            <a:off x="6335485" y="3093380"/>
            <a:ext cx="4723579" cy="1477328"/>
          </a:xfrm>
          <a:prstGeom prst="rect">
            <a:avLst/>
          </a:prstGeom>
        </p:spPr>
        <p:txBody>
          <a:bodyPr wrap="square">
            <a:spAutoFit/>
          </a:bodyPr>
          <a:lstStyle/>
          <a:p>
            <a:pPr marL="285750" indent="-285750">
              <a:buFont typeface="Wingdings" panose="05000000000000000000" pitchFamily="2" charset="2"/>
              <a:buChar char="q"/>
            </a:pPr>
            <a:r>
              <a:rPr lang="en-US" dirty="0" smtClean="0"/>
              <a:t>Build for hassle free Exam System via online</a:t>
            </a:r>
          </a:p>
          <a:p>
            <a:pPr marL="285750" indent="-285750">
              <a:buFont typeface="Wingdings" panose="05000000000000000000" pitchFamily="2" charset="2"/>
              <a:buChar char="q"/>
            </a:pPr>
            <a:r>
              <a:rPr lang="en-US" dirty="0"/>
              <a:t>Leading University students and teachers are main </a:t>
            </a:r>
            <a:r>
              <a:rPr lang="en-US" dirty="0" smtClean="0"/>
              <a:t>user</a:t>
            </a:r>
            <a:endParaRPr lang="en-US" dirty="0"/>
          </a:p>
          <a:p>
            <a:pPr marL="285750" indent="-285750">
              <a:buFont typeface="Wingdings" panose="05000000000000000000" pitchFamily="2" charset="2"/>
              <a:buChar char="q"/>
            </a:pPr>
            <a:r>
              <a:rPr lang="en-US" dirty="0" smtClean="0"/>
              <a:t>User friendly interface</a:t>
            </a:r>
          </a:p>
          <a:p>
            <a:pPr marL="285750" indent="-285750">
              <a:buFont typeface="Wingdings" panose="05000000000000000000" pitchFamily="2" charset="2"/>
              <a:buChar char="q"/>
            </a:pPr>
            <a:r>
              <a:rPr lang="en-US" dirty="0" smtClean="0"/>
              <a:t>Can be monitored the Website easily</a:t>
            </a: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6515" y="1998616"/>
            <a:ext cx="4817268" cy="3526973"/>
          </a:xfrm>
          <a:prstGeom prst="rect">
            <a:avLst/>
          </a:prstGeom>
        </p:spPr>
      </p:pic>
    </p:spTree>
    <p:extLst>
      <p:ext uri="{BB962C8B-B14F-4D97-AF65-F5344CB8AC3E}">
        <p14:creationId xmlns:p14="http://schemas.microsoft.com/office/powerpoint/2010/main" val="1702072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59" y="2045743"/>
            <a:ext cx="2237933" cy="2237933"/>
          </a:xfrm>
          <a:prstGeom prst="rect">
            <a:avLst/>
          </a:prstGeom>
          <a:effectLst>
            <a:glow>
              <a:schemeClr val="accent1">
                <a:alpha val="40000"/>
              </a:schemeClr>
            </a:glow>
            <a:reflection blurRad="88900" stA="19000" endPos="60000" dist="12700" dir="5400000" sy="-100000" algn="bl" rotWithShape="0"/>
          </a:effectLst>
        </p:spPr>
      </p:pic>
      <p:sp>
        <p:nvSpPr>
          <p:cNvPr id="5" name="Rectangle 4"/>
          <p:cNvSpPr/>
          <p:nvPr/>
        </p:nvSpPr>
        <p:spPr>
          <a:xfrm>
            <a:off x="10661667" y="6407664"/>
            <a:ext cx="1217000" cy="369332"/>
          </a:xfrm>
          <a:prstGeom prst="rect">
            <a:avLst/>
          </a:prstGeom>
        </p:spPr>
        <p:txBody>
          <a:bodyPr wrap="none">
            <a:spAutoFit/>
          </a:bodyPr>
          <a:lstStyle/>
          <a:p>
            <a:r>
              <a:rPr lang="en-US" b="1" dirty="0" smtClean="0">
                <a:solidFill>
                  <a:schemeClr val="bg1"/>
                </a:solidFill>
                <a:latin typeface="Times New Roman" panose="02020603050405020304" pitchFamily="18" charset="0"/>
                <a:cs typeface="Times New Roman" panose="02020603050405020304" pitchFamily="18" charset="0"/>
              </a:rPr>
              <a:t>THE END</a:t>
            </a:r>
            <a:endParaRPr lang="en-US" dirty="0">
              <a:solidFill>
                <a:schemeClr val="bg1"/>
              </a:solidFill>
            </a:endParaRPr>
          </a:p>
        </p:txBody>
      </p:sp>
    </p:spTree>
    <p:extLst>
      <p:ext uri="{BB962C8B-B14F-4D97-AF65-F5344CB8AC3E}">
        <p14:creationId xmlns:p14="http://schemas.microsoft.com/office/powerpoint/2010/main" val="2415966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4835" y="2654710"/>
            <a:ext cx="9362770" cy="1096503"/>
          </a:xfrm>
        </p:spPr>
        <p:txBody>
          <a:bodyPr/>
          <a:lstStyle/>
          <a:p>
            <a:r>
              <a:rPr lang="en-US" dirty="0" smtClean="0">
                <a:latin typeface="Times New Roman" panose="02020603050405020304" pitchFamily="18" charset="0"/>
                <a:cs typeface="Times New Roman" panose="02020603050405020304" pitchFamily="18" charset="0"/>
              </a:rPr>
              <a:t>Designed &amp; Crafted By</a:t>
            </a:r>
            <a:r>
              <a:rPr lang="en-US" dirty="0" smtClean="0"/>
              <a:t>:</a:t>
            </a:r>
            <a:endParaRPr lang="en-US" dirty="0"/>
          </a:p>
        </p:txBody>
      </p:sp>
      <p:sp>
        <p:nvSpPr>
          <p:cNvPr id="3" name="Subtitle 2"/>
          <p:cNvSpPr>
            <a:spLocks noGrp="1"/>
          </p:cNvSpPr>
          <p:nvPr>
            <p:ph type="subTitle" idx="1"/>
          </p:nvPr>
        </p:nvSpPr>
        <p:spPr>
          <a:xfrm>
            <a:off x="1044672" y="4214095"/>
            <a:ext cx="10119853" cy="2024472"/>
          </a:xfrm>
        </p:spPr>
        <p:txBody>
          <a:bodyPr>
            <a:noAutofit/>
          </a:bodyPr>
          <a:lstStyle/>
          <a:p>
            <a:pPr>
              <a:lnSpc>
                <a:spcPct val="150000"/>
              </a:lnSpc>
            </a:pPr>
            <a:r>
              <a:rPr lang="en-US" sz="2300" dirty="0" smtClean="0">
                <a:latin typeface="Times New Roman" panose="02020603050405020304" pitchFamily="18" charset="0"/>
                <a:cs typeface="Times New Roman" panose="02020603050405020304" pitchFamily="18" charset="0"/>
              </a:rPr>
              <a:t>Mohammed Saduzzaman Sadi</a:t>
            </a:r>
          </a:p>
          <a:p>
            <a:pPr>
              <a:lnSpc>
                <a:spcPct val="150000"/>
              </a:lnSpc>
            </a:pPr>
            <a:r>
              <a:rPr lang="en-US" sz="2300" dirty="0" smtClean="0">
                <a:latin typeface="Times New Roman" panose="02020603050405020304" pitchFamily="18" charset="0"/>
                <a:cs typeface="Times New Roman" panose="02020603050405020304" pitchFamily="18" charset="0"/>
              </a:rPr>
              <a:t>Mohi Uddin Pabel</a:t>
            </a:r>
          </a:p>
          <a:p>
            <a:pPr>
              <a:lnSpc>
                <a:spcPct val="150000"/>
              </a:lnSpc>
            </a:pPr>
            <a:r>
              <a:rPr lang="en-US" sz="2300" smtClean="0">
                <a:latin typeface="Times New Roman" panose="02020603050405020304" pitchFamily="18" charset="0"/>
                <a:cs typeface="Times New Roman" panose="02020603050405020304" pitchFamily="18" charset="0"/>
              </a:rPr>
              <a:t>Toufique Ahmad</a:t>
            </a:r>
            <a:endParaRPr lang="en-US" sz="2300"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937" y="222459"/>
            <a:ext cx="1783321" cy="1783321"/>
          </a:xfrm>
          <a:prstGeom prst="rect">
            <a:avLst/>
          </a:prstGeom>
          <a:effectLst>
            <a:glow>
              <a:schemeClr val="accent1">
                <a:alpha val="40000"/>
              </a:schemeClr>
            </a:glow>
            <a:reflection blurRad="88900" stA="19000" endPos="56000" dir="5400000" sy="-100000" algn="bl" rotWithShape="0"/>
          </a:effectLst>
        </p:spPr>
      </p:pic>
    </p:spTree>
    <p:extLst>
      <p:ext uri="{BB962C8B-B14F-4D97-AF65-F5344CB8AC3E}">
        <p14:creationId xmlns:p14="http://schemas.microsoft.com/office/powerpoint/2010/main" val="2275302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1885333" y="1692480"/>
            <a:ext cx="8401665" cy="4457598"/>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An </a:t>
            </a:r>
            <a:r>
              <a:rPr lang="en-US" sz="2000" dirty="0" smtClean="0">
                <a:solidFill>
                  <a:srgbClr val="FF0000"/>
                </a:solidFill>
                <a:latin typeface="Times New Roman" panose="02020603050405020304" pitchFamily="18" charset="0"/>
                <a:cs typeface="Times New Roman" panose="02020603050405020304" pitchFamily="18" charset="0"/>
              </a:rPr>
              <a:t>online examination system</a:t>
            </a:r>
            <a:r>
              <a:rPr lang="en-US" sz="2000" dirty="0" smtClean="0">
                <a:latin typeface="Times New Roman" panose="02020603050405020304" pitchFamily="18" charset="0"/>
                <a:cs typeface="Times New Roman" panose="02020603050405020304" pitchFamily="18" charset="0"/>
              </a:rPr>
              <a:t> is a computer-based test system that can be used to conduct computer based tests online. This examination system uses fewer resources and reduces the need for question papers and answer scripts, exam room scheduling, arranging invigilators, coordinating with examiners, and more.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 y="192964"/>
            <a:ext cx="566580" cy="566580"/>
          </a:xfrm>
          <a:prstGeom prst="rect">
            <a:avLst/>
          </a:prstGeom>
          <a:effectLst>
            <a:glow>
              <a:schemeClr val="accent1">
                <a:alpha val="40000"/>
              </a:schemeClr>
            </a:glow>
            <a:reflection blurRad="88900" stA="19000" endPos="56000" dir="5400000" sy="-100000" algn="bl" rotWithShape="0"/>
          </a:effectLst>
        </p:spPr>
      </p:pic>
      <p:pic>
        <p:nvPicPr>
          <p:cNvPr id="5" name="Picture 4"/>
          <p:cNvPicPr>
            <a:picLocks noChangeAspect="1"/>
          </p:cNvPicPr>
          <p:nvPr/>
        </p:nvPicPr>
        <p:blipFill>
          <a:blip r:embed="rId3"/>
          <a:stretch>
            <a:fillRect/>
          </a:stretch>
        </p:blipFill>
        <p:spPr>
          <a:xfrm>
            <a:off x="5480268" y="1390136"/>
            <a:ext cx="1551010" cy="1599247"/>
          </a:xfrm>
          <a:prstGeom prst="rect">
            <a:avLst/>
          </a:prstGeom>
        </p:spPr>
      </p:pic>
    </p:spTree>
    <p:extLst>
      <p:ext uri="{BB962C8B-B14F-4D97-AF65-F5344CB8AC3E}">
        <p14:creationId xmlns:p14="http://schemas.microsoft.com/office/powerpoint/2010/main" val="2127065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35" y="5424995"/>
            <a:ext cx="3383195" cy="1093793"/>
          </a:xfrm>
          <a:prstGeom prst="rect">
            <a:avLst/>
          </a:prstGeom>
        </p:spPr>
      </p:pic>
      <p:pic>
        <p:nvPicPr>
          <p:cNvPr id="5" name="Picture 4"/>
          <p:cNvPicPr>
            <a:picLocks noChangeAspect="1"/>
          </p:cNvPicPr>
          <p:nvPr/>
        </p:nvPicPr>
        <p:blipFill>
          <a:blip r:embed="rId3"/>
          <a:stretch>
            <a:fillRect/>
          </a:stretch>
        </p:blipFill>
        <p:spPr>
          <a:xfrm>
            <a:off x="834535" y="3234391"/>
            <a:ext cx="3383195" cy="1148759"/>
          </a:xfrm>
          <a:prstGeom prst="rect">
            <a:avLst/>
          </a:prstGeom>
        </p:spPr>
      </p:pic>
      <p:pic>
        <p:nvPicPr>
          <p:cNvPr id="6" name="Picture 5"/>
          <p:cNvPicPr>
            <a:picLocks noChangeAspect="1"/>
          </p:cNvPicPr>
          <p:nvPr/>
        </p:nvPicPr>
        <p:blipFill>
          <a:blip r:embed="rId4"/>
          <a:stretch>
            <a:fillRect/>
          </a:stretch>
        </p:blipFill>
        <p:spPr>
          <a:xfrm>
            <a:off x="5742948" y="1098753"/>
            <a:ext cx="5785862" cy="5420033"/>
          </a:xfrm>
          <a:prstGeom prst="rect">
            <a:avLst/>
          </a:prstGeom>
        </p:spPr>
      </p:pic>
      <p:pic>
        <p:nvPicPr>
          <p:cNvPr id="8" name="Picture 7"/>
          <p:cNvPicPr>
            <a:picLocks noChangeAspect="1"/>
          </p:cNvPicPr>
          <p:nvPr/>
        </p:nvPicPr>
        <p:blipFill>
          <a:blip r:embed="rId5"/>
          <a:stretch>
            <a:fillRect/>
          </a:stretch>
        </p:blipFill>
        <p:spPr>
          <a:xfrm>
            <a:off x="834535" y="1098755"/>
            <a:ext cx="3383195" cy="1194619"/>
          </a:xfrm>
          <a:prstGeom prst="rect">
            <a:avLst/>
          </a:prstGeom>
        </p:spPr>
      </p:pic>
      <p:sp>
        <p:nvSpPr>
          <p:cNvPr id="9" name="Rectangle 8"/>
          <p:cNvSpPr/>
          <p:nvPr/>
        </p:nvSpPr>
        <p:spPr>
          <a:xfrm>
            <a:off x="8047784" y="289029"/>
            <a:ext cx="1780873" cy="507831"/>
          </a:xfrm>
          <a:prstGeom prst="rect">
            <a:avLst/>
          </a:prstGeom>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LU Exam Hive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274933" y="301470"/>
            <a:ext cx="1387303" cy="458074"/>
          </a:xfrm>
          <a:prstGeom prst="rect">
            <a:avLst/>
          </a:prstGeom>
        </p:spPr>
        <p:txBody>
          <a:bodyPr wrap="none">
            <a:spAutoFit/>
          </a:bodyPr>
          <a:lstStyle/>
          <a:p>
            <a:pPr>
              <a:lnSpc>
                <a:spcPct val="150000"/>
              </a:lnSpc>
            </a:pPr>
            <a:r>
              <a:rPr lang="en-US" dirty="0" smtClean="0">
                <a:latin typeface="Times New Roman" panose="02020603050405020304" pitchFamily="18" charset="0"/>
                <a:cs typeface="Times New Roman" panose="02020603050405020304" pitchFamily="18" charset="0"/>
              </a:rPr>
              <a:t>Widely Used</a:t>
            </a:r>
            <a:endParaRPr lang="en-US" dirty="0">
              <a:latin typeface="Times New Roman" panose="02020603050405020304" pitchFamily="18" charset="0"/>
              <a:cs typeface="Times New Roman" panose="02020603050405020304" pitchFamily="18" charset="0"/>
            </a:endParaRPr>
          </a:p>
        </p:txBody>
      </p:sp>
      <p:cxnSp>
        <p:nvCxnSpPr>
          <p:cNvPr id="12" name="Straight Arrow Connector 11"/>
          <p:cNvCxnSpPr>
            <a:stCxn id="10" idx="3"/>
            <a:endCxn id="9" idx="1"/>
          </p:cNvCxnSpPr>
          <p:nvPr/>
        </p:nvCxnSpPr>
        <p:spPr>
          <a:xfrm>
            <a:off x="3662236" y="530507"/>
            <a:ext cx="4385548" cy="12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8511" y="289030"/>
            <a:ext cx="1144521" cy="507831"/>
          </a:xfrm>
          <a:prstGeom prst="rect">
            <a:avLst/>
          </a:prstGeom>
          <a:pattFill prst="pct70">
            <a:fgClr>
              <a:schemeClr val="bg1"/>
            </a:fgClr>
            <a:bgClr>
              <a:schemeClr val="tx1"/>
            </a:bgClr>
          </a:pattFill>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Integrated</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p:cNvCxnSpPr>
            <a:endCxn id="5" idx="1"/>
          </p:cNvCxnSpPr>
          <p:nvPr/>
        </p:nvCxnSpPr>
        <p:spPr>
          <a:xfrm>
            <a:off x="271849" y="3808769"/>
            <a:ext cx="562686"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8" idx="1"/>
          </p:cNvCxnSpPr>
          <p:nvPr/>
        </p:nvCxnSpPr>
        <p:spPr>
          <a:xfrm>
            <a:off x="271849" y="1696064"/>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1"/>
          </p:cNvCxnSpPr>
          <p:nvPr/>
        </p:nvCxnSpPr>
        <p:spPr>
          <a:xfrm flipH="1">
            <a:off x="271849" y="530507"/>
            <a:ext cx="2003084" cy="1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1849" y="524376"/>
            <a:ext cx="0" cy="5447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 idx="1"/>
          </p:cNvCxnSpPr>
          <p:nvPr/>
        </p:nvCxnSpPr>
        <p:spPr>
          <a:xfrm>
            <a:off x="271849" y="5971891"/>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31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Oval 13"/>
          <p:cNvSpPr/>
          <p:nvPr/>
        </p:nvSpPr>
        <p:spPr>
          <a:xfrm>
            <a:off x="9454959" y="469872"/>
            <a:ext cx="1445342" cy="14010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677" y="122969"/>
            <a:ext cx="5161200" cy="210766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677" y="2338284"/>
            <a:ext cx="5161200" cy="21172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677" y="4633195"/>
            <a:ext cx="5161200" cy="2137777"/>
          </a:xfrm>
          <a:prstGeom prst="rect">
            <a:avLst/>
          </a:prstGeom>
        </p:spPr>
      </p:pic>
      <p:sp>
        <p:nvSpPr>
          <p:cNvPr id="6" name="Rectangle 5"/>
          <p:cNvSpPr/>
          <p:nvPr/>
        </p:nvSpPr>
        <p:spPr>
          <a:xfrm>
            <a:off x="91209" y="0"/>
            <a:ext cx="3298687" cy="810735"/>
          </a:xfrm>
          <a:prstGeom prst="rect">
            <a:avLst/>
          </a:prstGeom>
        </p:spPr>
        <p:txBody>
          <a:bodyPr wrap="square">
            <a:spAutoFit/>
          </a:bodyPr>
          <a:lstStyle/>
          <a:p>
            <a:pPr algn="ctr">
              <a:lnSpc>
                <a:spcPct val="150000"/>
              </a:lnSpc>
            </a:pPr>
            <a:r>
              <a:rPr lang="en-US" sz="3600" spc="600" dirty="0" smtClean="0">
                <a:latin typeface="Bahnschrift SemiBold" panose="020B0502040204020203" pitchFamily="34" charset="0"/>
                <a:cs typeface="Times New Roman" panose="02020603050405020304" pitchFamily="18" charset="0"/>
              </a:rPr>
              <a:t>Audience</a:t>
            </a:r>
            <a:endParaRPr lang="en-US" sz="2200" spc="600" dirty="0">
              <a:latin typeface="Bahnschrift SemiBold" panose="020B0502040204020203" pitchFamily="34" charset="0"/>
              <a:cs typeface="Times New Roman" panose="02020603050405020304" pitchFamily="18" charset="0"/>
            </a:endParaRPr>
          </a:p>
        </p:txBody>
      </p:sp>
      <p:sp>
        <p:nvSpPr>
          <p:cNvPr id="8" name="Rectangle 7"/>
          <p:cNvSpPr/>
          <p:nvPr/>
        </p:nvSpPr>
        <p:spPr>
          <a:xfrm>
            <a:off x="9721447" y="884277"/>
            <a:ext cx="912366" cy="458074"/>
          </a:xfrm>
          <a:prstGeom prst="rect">
            <a:avLst/>
          </a:prstGeom>
        </p:spPr>
        <p:txBody>
          <a:bodyPr wrap="none">
            <a:spAutoFit/>
          </a:bodyPr>
          <a:lstStyle/>
          <a:p>
            <a:pPr>
              <a:lnSpc>
                <a:spcPct val="150000"/>
              </a:lnSpc>
            </a:pPr>
            <a:r>
              <a:rPr lang="en-US" dirty="0" smtClean="0">
                <a:solidFill>
                  <a:schemeClr val="accent1">
                    <a:lumMod val="60000"/>
                    <a:lumOff val="40000"/>
                  </a:schemeClr>
                </a:solidFill>
                <a:latin typeface="Times New Roman" panose="02020603050405020304" pitchFamily="18" charset="0"/>
                <a:cs typeface="Times New Roman" panose="02020603050405020304" pitchFamily="18" charset="0"/>
              </a:rPr>
              <a:t>Teacher</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2" name="Isosceles Triangle 11"/>
          <p:cNvSpPr/>
          <p:nvPr/>
        </p:nvSpPr>
        <p:spPr>
          <a:xfrm>
            <a:off x="9454959" y="4837140"/>
            <a:ext cx="1640405" cy="1218241"/>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62229" y="5353715"/>
            <a:ext cx="825867" cy="458074"/>
          </a:xfrm>
          <a:prstGeom prst="rect">
            <a:avLst/>
          </a:prstGeom>
        </p:spPr>
        <p:txBody>
          <a:bodyPr wrap="none">
            <a:spAutoFit/>
          </a:bodyPr>
          <a:lstStyle/>
          <a:p>
            <a:pPr>
              <a:lnSpc>
                <a:spcPct val="150000"/>
              </a:lnSpc>
            </a:pPr>
            <a:r>
              <a:rPr lang="en-US" dirty="0" smtClean="0">
                <a:solidFill>
                  <a:srgbClr val="FF0000"/>
                </a:solidFill>
                <a:latin typeface="Times New Roman" panose="02020603050405020304" pitchFamily="18" charset="0"/>
                <a:cs typeface="Times New Roman" panose="02020603050405020304" pitchFamily="18" charset="0"/>
              </a:rPr>
              <a:t>Admin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3" name="Rectangle 12"/>
          <p:cNvSpPr/>
          <p:nvPr/>
        </p:nvSpPr>
        <p:spPr>
          <a:xfrm rot="5400000">
            <a:off x="9454959" y="3029787"/>
            <a:ext cx="1647113" cy="1010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30167" y="3293776"/>
            <a:ext cx="889987" cy="458074"/>
          </a:xfrm>
          <a:prstGeom prst="rect">
            <a:avLst/>
          </a:prstGeom>
        </p:spPr>
        <p:txBody>
          <a:bodyPr wrap="none">
            <a:spAutoFit/>
          </a:bodyPr>
          <a:lstStyle/>
          <a:p>
            <a:pPr>
              <a:lnSpc>
                <a:spcPct val="150000"/>
              </a:lnSpc>
            </a:pPr>
            <a:r>
              <a:rPr lang="en-US" dirty="0" smtClean="0">
                <a:solidFill>
                  <a:schemeClr val="accent6">
                    <a:lumMod val="60000"/>
                    <a:lumOff val="40000"/>
                  </a:schemeClr>
                </a:solidFill>
                <a:latin typeface="Times New Roman" panose="02020603050405020304" pitchFamily="18" charset="0"/>
                <a:cs typeface="Times New Roman" panose="02020603050405020304" pitchFamily="18" charset="0"/>
              </a:rPr>
              <a:t>Student</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60845" y="2477948"/>
            <a:ext cx="1622560" cy="867032"/>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Complex</a:t>
            </a:r>
          </a:p>
          <a:p>
            <a:pPr algn="ctr">
              <a:lnSpc>
                <a:spcPct val="150000"/>
              </a:lnSpc>
            </a:pPr>
            <a:r>
              <a:rPr lang="en-US" spc="600" dirty="0" smtClean="0">
                <a:latin typeface="Bahnschrift SemiBold" panose="020B0502040204020203" pitchFamily="34" charset="0"/>
                <a:cs typeface="Times New Roman" panose="02020603050405020304" pitchFamily="18" charset="0"/>
              </a:rPr>
              <a:t> </a:t>
            </a:r>
            <a:r>
              <a:rPr lang="en-US" spc="600" dirty="0">
                <a:latin typeface="Bahnschrift SemiBold" panose="020B0502040204020203" pitchFamily="34" charset="0"/>
                <a:cs typeface="Times New Roman" panose="02020603050405020304" pitchFamily="18" charset="0"/>
              </a:rPr>
              <a:t>UI</a:t>
            </a:r>
          </a:p>
        </p:txBody>
      </p:sp>
      <p:cxnSp>
        <p:nvCxnSpPr>
          <p:cNvPr id="15" name="Straight Connector 14"/>
          <p:cNvCxnSpPr/>
          <p:nvPr/>
        </p:nvCxnSpPr>
        <p:spPr>
          <a:xfrm>
            <a:off x="860845" y="2338284"/>
            <a:ext cx="1477993" cy="114635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860845" y="5156561"/>
            <a:ext cx="1968809" cy="923330"/>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Effortless</a:t>
            </a:r>
          </a:p>
          <a:p>
            <a:pPr algn="ctr">
              <a:lnSpc>
                <a:spcPct val="150000"/>
              </a:lnSpc>
            </a:pPr>
            <a:r>
              <a:rPr lang="en-US" spc="600" dirty="0" smtClean="0">
                <a:latin typeface="Bahnschrift SemiBold" panose="020B0502040204020203" pitchFamily="34" charset="0"/>
                <a:cs typeface="Times New Roman" panose="02020603050405020304" pitchFamily="18" charset="0"/>
              </a:rPr>
              <a:t>UI</a:t>
            </a:r>
            <a:endParaRPr lang="en-US" spc="600" dirty="0">
              <a:latin typeface="Bahnschrift SemiBold" panose="020B0502040204020203" pitchFamily="34" charset="0"/>
              <a:cs typeface="Times New Roman" panose="02020603050405020304" pitchFamily="18" charset="0"/>
            </a:endParaRPr>
          </a:p>
        </p:txBody>
      </p:sp>
      <p:cxnSp>
        <p:nvCxnSpPr>
          <p:cNvPr id="24" name="Straight Connector 23"/>
          <p:cNvCxnSpPr/>
          <p:nvPr/>
        </p:nvCxnSpPr>
        <p:spPr>
          <a:xfrm>
            <a:off x="1175183" y="5912285"/>
            <a:ext cx="292849" cy="245304"/>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flipV="1">
            <a:off x="1458138" y="5246576"/>
            <a:ext cx="1328761" cy="911013"/>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663675" y="1696897"/>
            <a:ext cx="20168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No More:</a:t>
            </a:r>
            <a:endParaRPr lang="en-US" dirty="0"/>
          </a:p>
        </p:txBody>
      </p:sp>
      <p:sp>
        <p:nvSpPr>
          <p:cNvPr id="44" name="Rectangle 43"/>
          <p:cNvSpPr/>
          <p:nvPr/>
        </p:nvSpPr>
        <p:spPr>
          <a:xfrm>
            <a:off x="586551" y="4289126"/>
            <a:ext cx="23374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We Prefer:</a:t>
            </a:r>
            <a:endParaRPr lang="en-US" dirty="0"/>
          </a:p>
        </p:txBody>
      </p:sp>
    </p:spTree>
    <p:extLst>
      <p:ext uri="{BB962C8B-B14F-4D97-AF65-F5344CB8AC3E}">
        <p14:creationId xmlns:p14="http://schemas.microsoft.com/office/powerpoint/2010/main" val="1452897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5161513" y="290019"/>
            <a:ext cx="1515158"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Vision</a:t>
            </a: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113" y="2751879"/>
            <a:ext cx="1997421" cy="1997421"/>
          </a:xfrm>
          <a:prstGeom prst="rect">
            <a:avLst/>
          </a:prstGeom>
          <a:effectLst>
            <a:glow>
              <a:schemeClr val="accent1">
                <a:alpha val="40000"/>
              </a:schemeClr>
            </a:glow>
            <a:reflection blurRad="88900" stA="0" endPos="60000" dist="12700" dir="5400000" sy="-100000" algn="bl" rotWithShape="0"/>
          </a:effectLst>
        </p:spPr>
      </p:pic>
      <p:sp>
        <p:nvSpPr>
          <p:cNvPr id="7" name="Rectangle 6"/>
          <p:cNvSpPr/>
          <p:nvPr/>
        </p:nvSpPr>
        <p:spPr>
          <a:xfrm>
            <a:off x="9355534" y="3512062"/>
            <a:ext cx="2256504" cy="477054"/>
          </a:xfrm>
          <a:prstGeom prst="rect">
            <a:avLst/>
          </a:prstGeom>
        </p:spPr>
        <p:txBody>
          <a:bodyPr wrap="square">
            <a:spAutoFit/>
          </a:bodyPr>
          <a:lstStyle/>
          <a:p>
            <a:r>
              <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p>
        </p:txBody>
      </p:sp>
      <p:sp>
        <p:nvSpPr>
          <p:cNvPr id="9" name="Rectangle 8"/>
          <p:cNvSpPr/>
          <p:nvPr/>
        </p:nvSpPr>
        <p:spPr>
          <a:xfrm>
            <a:off x="4096317" y="826620"/>
            <a:ext cx="3645550"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“Reach the heights”</a:t>
            </a:r>
            <a:endParaRPr lang="en-US" dirty="0"/>
          </a:p>
        </p:txBody>
      </p:sp>
      <p:pic>
        <p:nvPicPr>
          <p:cNvPr id="2" name="About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9300" y="2453830"/>
            <a:ext cx="4872892" cy="2741002"/>
          </a:xfrm>
          <a:prstGeom prst="rect">
            <a:avLst/>
          </a:prstGeom>
        </p:spPr>
      </p:pic>
    </p:spTree>
    <p:extLst>
      <p:ext uri="{BB962C8B-B14F-4D97-AF65-F5344CB8AC3E}">
        <p14:creationId xmlns:p14="http://schemas.microsoft.com/office/powerpoint/2010/main" val="1506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11" y="1114206"/>
            <a:ext cx="5872092" cy="2491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023" y="1114206"/>
            <a:ext cx="5872092" cy="24917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604" y="3968021"/>
            <a:ext cx="5872091" cy="2491776"/>
          </a:xfrm>
          <a:prstGeom prst="rect">
            <a:avLst/>
          </a:prstGeom>
        </p:spPr>
      </p:pic>
      <p:sp>
        <p:nvSpPr>
          <p:cNvPr id="6" name="Rectangle 5"/>
          <p:cNvSpPr/>
          <p:nvPr/>
        </p:nvSpPr>
        <p:spPr>
          <a:xfrm>
            <a:off x="5182131" y="294387"/>
            <a:ext cx="2061783" cy="553998"/>
          </a:xfrm>
          <a:prstGeom prst="rect">
            <a:avLst/>
          </a:prstGeom>
        </p:spPr>
        <p:txBody>
          <a:bodyPr wrap="none">
            <a:spAutoFit/>
          </a:bodyPr>
          <a:lstStyle/>
          <a:p>
            <a:r>
              <a:rPr lang="en-US" sz="3000" spc="600" dirty="0" smtClean="0">
                <a:latin typeface="Bahnschrift SemiBold" panose="020B0502040204020203" pitchFamily="34" charset="0"/>
                <a:cs typeface="Times New Roman" panose="02020603050405020304" pitchFamily="18" charset="0"/>
              </a:rPr>
              <a:t>Avatars</a:t>
            </a:r>
            <a:endParaRPr lang="en-US" sz="3000" dirty="0"/>
          </a:p>
        </p:txBody>
      </p:sp>
      <p:sp>
        <p:nvSpPr>
          <p:cNvPr id="7" name="Rectangle 6"/>
          <p:cNvSpPr/>
          <p:nvPr/>
        </p:nvSpPr>
        <p:spPr>
          <a:xfrm>
            <a:off x="148525" y="3637483"/>
            <a:ext cx="2946332" cy="323165"/>
          </a:xfrm>
          <a:prstGeom prst="rect">
            <a:avLst/>
          </a:prstGeom>
        </p:spPr>
        <p:txBody>
          <a:bodyPr wrap="square">
            <a:spAutoFit/>
          </a:bodyPr>
          <a:lstStyle/>
          <a:p>
            <a:r>
              <a:rPr lang="en-US" sz="1500" spc="600" dirty="0" smtClean="0">
                <a:solidFill>
                  <a:schemeClr val="accent1">
                    <a:lumMod val="75000"/>
                  </a:schemeClr>
                </a:solidFill>
                <a:latin typeface="Bahnschrift SemiBold" panose="020B0502040204020203" pitchFamily="34" charset="0"/>
                <a:cs typeface="Times New Roman" panose="02020603050405020304" pitchFamily="18" charset="0"/>
              </a:rPr>
              <a:t>Teacher Avatar</a:t>
            </a:r>
            <a:endParaRPr lang="en-US" sz="1500" dirty="0">
              <a:solidFill>
                <a:schemeClr val="accent1">
                  <a:lumMod val="75000"/>
                </a:schemeClr>
              </a:solidFill>
            </a:endParaRPr>
          </a:p>
        </p:txBody>
      </p:sp>
      <p:sp>
        <p:nvSpPr>
          <p:cNvPr id="8" name="Rectangle 7"/>
          <p:cNvSpPr/>
          <p:nvPr/>
        </p:nvSpPr>
        <p:spPr>
          <a:xfrm>
            <a:off x="9384821" y="3602336"/>
            <a:ext cx="2807179" cy="369332"/>
          </a:xfrm>
          <a:prstGeom prst="rect">
            <a:avLst/>
          </a:prstGeom>
        </p:spPr>
        <p:txBody>
          <a:bodyPr wrap="none">
            <a:spAutoFit/>
          </a:bodyPr>
          <a:lstStyle/>
          <a:p>
            <a:r>
              <a:rPr lang="en-US" spc="600" dirty="0" smtClean="0">
                <a:solidFill>
                  <a:schemeClr val="accent6">
                    <a:lumMod val="75000"/>
                  </a:schemeClr>
                </a:solidFill>
                <a:latin typeface="Bahnschrift SemiBold" panose="020B0502040204020203" pitchFamily="34" charset="0"/>
                <a:cs typeface="Times New Roman" panose="02020603050405020304" pitchFamily="18" charset="0"/>
              </a:rPr>
              <a:t>Student </a:t>
            </a:r>
            <a:r>
              <a:rPr lang="en-US" spc="600" dirty="0">
                <a:solidFill>
                  <a:schemeClr val="accent6">
                    <a:lumMod val="75000"/>
                  </a:schemeClr>
                </a:solidFill>
                <a:latin typeface="Bahnschrift SemiBold" panose="020B0502040204020203" pitchFamily="34" charset="0"/>
                <a:cs typeface="Times New Roman" panose="02020603050405020304" pitchFamily="18" charset="0"/>
              </a:rPr>
              <a:t>Avatar</a:t>
            </a:r>
            <a:endParaRPr lang="en-US" dirty="0">
              <a:solidFill>
                <a:schemeClr val="accent6">
                  <a:lumMod val="75000"/>
                </a:schemeClr>
              </a:solidFill>
            </a:endParaRPr>
          </a:p>
        </p:txBody>
      </p:sp>
      <p:sp>
        <p:nvSpPr>
          <p:cNvPr id="9" name="Rectangle 8"/>
          <p:cNvSpPr/>
          <p:nvPr/>
        </p:nvSpPr>
        <p:spPr>
          <a:xfrm>
            <a:off x="4827315" y="6452504"/>
            <a:ext cx="2512226" cy="369332"/>
          </a:xfrm>
          <a:prstGeom prst="rect">
            <a:avLst/>
          </a:prstGeom>
        </p:spPr>
        <p:txBody>
          <a:bodyPr wrap="none">
            <a:spAutoFit/>
          </a:bodyPr>
          <a:lstStyle/>
          <a:p>
            <a:r>
              <a:rPr lang="en-US" spc="600" dirty="0" smtClean="0">
                <a:solidFill>
                  <a:srgbClr val="FF0000"/>
                </a:solidFill>
                <a:latin typeface="Bahnschrift SemiBold" panose="020B0502040204020203" pitchFamily="34" charset="0"/>
                <a:cs typeface="Times New Roman" panose="02020603050405020304" pitchFamily="18" charset="0"/>
              </a:rPr>
              <a:t>Admin </a:t>
            </a:r>
            <a:r>
              <a:rPr lang="en-US" spc="600" dirty="0">
                <a:solidFill>
                  <a:srgbClr val="FF0000"/>
                </a:solidFill>
                <a:latin typeface="Bahnschrift SemiBold" panose="020B0502040204020203" pitchFamily="34" charset="0"/>
                <a:cs typeface="Times New Roman" panose="02020603050405020304" pitchFamily="18" charset="0"/>
              </a:rPr>
              <a:t>Avatar</a:t>
            </a:r>
            <a:endParaRPr lang="en-US" dirty="0">
              <a:solidFill>
                <a:srgbClr val="FF0000"/>
              </a:solidFill>
            </a:endParaRPr>
          </a:p>
        </p:txBody>
      </p:sp>
    </p:spTree>
    <p:extLst>
      <p:ext uri="{BB962C8B-B14F-4D97-AF65-F5344CB8AC3E}">
        <p14:creationId xmlns:p14="http://schemas.microsoft.com/office/powerpoint/2010/main" val="2084181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031" y="774657"/>
            <a:ext cx="4114109" cy="88453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31" y="1962068"/>
            <a:ext cx="7579980" cy="16034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1" y="3901745"/>
            <a:ext cx="7579981" cy="2680124"/>
          </a:xfrm>
          <a:prstGeom prst="rect">
            <a:avLst/>
          </a:prstGeom>
        </p:spPr>
      </p:pic>
      <p:sp>
        <p:nvSpPr>
          <p:cNvPr id="5" name="Rectangle 4"/>
          <p:cNvSpPr/>
          <p:nvPr/>
        </p:nvSpPr>
        <p:spPr>
          <a:xfrm>
            <a:off x="5970514" y="40894"/>
            <a:ext cx="936475" cy="430887"/>
          </a:xfrm>
          <a:prstGeom prst="rect">
            <a:avLst/>
          </a:prstGeom>
        </p:spPr>
        <p:txBody>
          <a:bodyPr wrap="none">
            <a:spAutoFit/>
          </a:bodyPr>
          <a:lstStyle/>
          <a:p>
            <a:r>
              <a:rPr lang="en-US" sz="2200" spc="600" dirty="0" smtClean="0">
                <a:latin typeface="Bahnschrift SemiBold" panose="020B0502040204020203" pitchFamily="34" charset="0"/>
                <a:cs typeface="Times New Roman" panose="02020603050405020304" pitchFamily="18" charset="0"/>
              </a:rPr>
              <a:t>SVG</a:t>
            </a:r>
            <a:endParaRPr lang="en-US" sz="2200" dirty="0"/>
          </a:p>
        </p:txBody>
      </p:sp>
      <p:sp>
        <p:nvSpPr>
          <p:cNvPr id="7" name="Rectangle 6"/>
          <p:cNvSpPr/>
          <p:nvPr/>
        </p:nvSpPr>
        <p:spPr>
          <a:xfrm>
            <a:off x="6565272" y="709093"/>
            <a:ext cx="3392127" cy="1015663"/>
          </a:xfrm>
          <a:prstGeom prst="rect">
            <a:avLst/>
          </a:prstGeom>
        </p:spPr>
        <p:txBody>
          <a:bodyPr wrap="square">
            <a:spAutoFit/>
          </a:bodyPr>
          <a:lstStyle/>
          <a:p>
            <a:pPr algn="just"/>
            <a:r>
              <a:rPr lang="en-US" sz="1500" dirty="0" smtClean="0"/>
              <a:t>SVG stands for </a:t>
            </a:r>
            <a:r>
              <a:rPr lang="en-US" sz="1500" dirty="0" smtClean="0">
                <a:solidFill>
                  <a:srgbClr val="FF0000"/>
                </a:solidFill>
              </a:rPr>
              <a:t>Scalable Vector Graphics</a:t>
            </a:r>
            <a:r>
              <a:rPr lang="en-US" sz="1500" dirty="0" smtClean="0"/>
              <a:t>. It is used to define vector-based graphics for the Web. Every element and every attribute in SVG files can be animated.</a:t>
            </a:r>
            <a:endParaRPr lang="en-US" sz="1500" dirty="0"/>
          </a:p>
        </p:txBody>
      </p:sp>
    </p:spTree>
    <p:extLst>
      <p:ext uri="{BB962C8B-B14F-4D97-AF65-F5344CB8AC3E}">
        <p14:creationId xmlns:p14="http://schemas.microsoft.com/office/powerpoint/2010/main" val="3458522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519</Words>
  <Application>Microsoft Office PowerPoint</Application>
  <PresentationFormat>Widescreen</PresentationFormat>
  <Paragraphs>92</Paragraphs>
  <Slides>21</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Microsoft JhengHei Light</vt:lpstr>
      <vt:lpstr>-apple-system</vt:lpstr>
      <vt:lpstr>Arial</vt:lpstr>
      <vt:lpstr>Arial</vt:lpstr>
      <vt:lpstr>Bahnschrift SemiBold</vt:lpstr>
      <vt:lpstr>Calibri</vt:lpstr>
      <vt:lpstr>Calibri Light</vt:lpstr>
      <vt:lpstr>Microsoft Himalaya</vt:lpstr>
      <vt:lpstr>Times New Roman</vt:lpstr>
      <vt:lpstr>Wingdings</vt:lpstr>
      <vt:lpstr>Office Theme</vt:lpstr>
      <vt:lpstr>PowerPoint Presentation</vt:lpstr>
      <vt:lpstr>Online Examination  System</vt:lpstr>
      <vt:lpstr>Designed &amp; Crafted By:</vt:lpstr>
      <vt:lpstr>An online examination system is a computer-based test system that can be used to conduct computer based tests online. This examination system uses fewer resources and reduces the need for question papers and answer scripts, exam room scheduling, arranging invigilators, coordinating with examiners,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FPDF is a PHP class which allows to generate PDF files with pure PHP, that is to say without using the PDFlib library. </vt:lpstr>
      <vt:lpstr>Bootstrap Framework HTML &amp; CSS Templates Responsive Website</vt:lpstr>
      <vt:lpstr>Encryption</vt:lpstr>
      <vt:lpstr>Online Meetings</vt:lpstr>
      <vt:lpstr>Media Player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Examination  System</dc:title>
  <dc:creator>Mohammed Zaman</dc:creator>
  <cp:lastModifiedBy>T-A-T</cp:lastModifiedBy>
  <cp:revision>45</cp:revision>
  <dcterms:created xsi:type="dcterms:W3CDTF">2021-03-17T07:22:38Z</dcterms:created>
  <dcterms:modified xsi:type="dcterms:W3CDTF">2021-03-19T12:33:18Z</dcterms:modified>
</cp:coreProperties>
</file>